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2"/>
  </p:notesMasterIdLst>
  <p:handoutMasterIdLst>
    <p:handoutMasterId r:id="rId33"/>
  </p:handoutMasterIdLst>
  <p:sldIdLst>
    <p:sldId id="257" r:id="rId5"/>
    <p:sldId id="268" r:id="rId6"/>
    <p:sldId id="267" r:id="rId7"/>
    <p:sldId id="270" r:id="rId8"/>
    <p:sldId id="272" r:id="rId9"/>
    <p:sldId id="269" r:id="rId10"/>
    <p:sldId id="273" r:id="rId11"/>
    <p:sldId id="274" r:id="rId12"/>
    <p:sldId id="259" r:id="rId13"/>
    <p:sldId id="261" r:id="rId14"/>
    <p:sldId id="262" r:id="rId15"/>
    <p:sldId id="263" r:id="rId16"/>
    <p:sldId id="271" r:id="rId17"/>
    <p:sldId id="265" r:id="rId18"/>
    <p:sldId id="275" r:id="rId19"/>
    <p:sldId id="276" r:id="rId20"/>
    <p:sldId id="277" r:id="rId21"/>
    <p:sldId id="278" r:id="rId22"/>
    <p:sldId id="279" r:id="rId23"/>
    <p:sldId id="280" r:id="rId24"/>
    <p:sldId id="281" r:id="rId25"/>
    <p:sldId id="282" r:id="rId26"/>
    <p:sldId id="287" r:id="rId27"/>
    <p:sldId id="283" r:id="rId28"/>
    <p:sldId id="284" r:id="rId29"/>
    <p:sldId id="285" r:id="rId30"/>
    <p:sldId id="286" r:id="rId3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6" d="100"/>
          <a:sy n="86" d="100"/>
        </p:scale>
        <p:origin x="562" y="67"/>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8/30/2022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8/30/2022</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4117229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471107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8/30/2022</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8/30/2022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8/30/2022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8/30/2022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8/30/2022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8/30/2022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8/30/2022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8/30/2022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8/30/2022</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file:///D:\A7%20Y1%202021\21st%20Century%20skills%20RUPP\rupp_logo.pn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ACD08F-E9B0-41A3-91B6-37217F92EB08}"/>
              </a:ext>
            </a:extLst>
          </p:cNvPr>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1259520" y="518094"/>
            <a:ext cx="1752600" cy="1676400"/>
          </a:xfrm>
          <a:prstGeom prst="rect">
            <a:avLst/>
          </a:prstGeom>
        </p:spPr>
      </p:pic>
      <p:sp>
        <p:nvSpPr>
          <p:cNvPr id="9" name="TextBox 8">
            <a:extLst>
              <a:ext uri="{FF2B5EF4-FFF2-40B4-BE49-F238E27FC236}">
                <a16:creationId xmlns:a16="http://schemas.microsoft.com/office/drawing/2014/main" id="{1173C273-7241-4609-A607-7D1CC3223579}"/>
              </a:ext>
            </a:extLst>
          </p:cNvPr>
          <p:cNvSpPr txBox="1"/>
          <p:nvPr/>
        </p:nvSpPr>
        <p:spPr>
          <a:xfrm>
            <a:off x="3271205" y="698676"/>
            <a:ext cx="6781800" cy="584775"/>
          </a:xfrm>
          <a:prstGeom prst="rect">
            <a:avLst/>
          </a:prstGeom>
          <a:noFill/>
        </p:spPr>
        <p:txBody>
          <a:bodyPr wrap="square" rtlCol="0">
            <a:spAutoFit/>
          </a:bodyPr>
          <a:lstStyle/>
          <a:p>
            <a:r>
              <a:rPr lang="en-US" sz="3200" dirty="0">
                <a:latin typeface="AA-Khmer-AngDaunPov" panose="020B0503020102020204" pitchFamily="34" charset="0"/>
                <a:cs typeface="AA-Khmer-AngDaunPov" panose="020B0503020102020204" pitchFamily="34" charset="0"/>
              </a:rPr>
              <a:t>Royal University of Phnom Penh</a:t>
            </a:r>
          </a:p>
        </p:txBody>
      </p:sp>
      <p:sp>
        <p:nvSpPr>
          <p:cNvPr id="2" name="TextBox 1">
            <a:extLst>
              <a:ext uri="{FF2B5EF4-FFF2-40B4-BE49-F238E27FC236}">
                <a16:creationId xmlns:a16="http://schemas.microsoft.com/office/drawing/2014/main" id="{23740D40-0324-435D-8496-0EEED90023DC}"/>
              </a:ext>
            </a:extLst>
          </p:cNvPr>
          <p:cNvSpPr txBox="1"/>
          <p:nvPr/>
        </p:nvSpPr>
        <p:spPr>
          <a:xfrm>
            <a:off x="4265612" y="2779523"/>
            <a:ext cx="5392400" cy="646331"/>
          </a:xfrm>
          <a:prstGeom prst="rect">
            <a:avLst/>
          </a:prstGeom>
          <a:noFill/>
        </p:spPr>
        <p:txBody>
          <a:bodyPr wrap="square" rtlCol="0">
            <a:spAutoFit/>
          </a:bodyPr>
          <a:lstStyle/>
          <a:p>
            <a:r>
              <a:rPr lang="en-US" sz="3600" dirty="0"/>
              <a:t>BLUETOOTH RC CAR</a:t>
            </a:r>
          </a:p>
        </p:txBody>
      </p:sp>
      <p:sp>
        <p:nvSpPr>
          <p:cNvPr id="3" name="TextBox 2">
            <a:extLst>
              <a:ext uri="{FF2B5EF4-FFF2-40B4-BE49-F238E27FC236}">
                <a16:creationId xmlns:a16="http://schemas.microsoft.com/office/drawing/2014/main" id="{09836DB3-3B2F-422E-B36D-1B0367E5C3EE}"/>
              </a:ext>
            </a:extLst>
          </p:cNvPr>
          <p:cNvSpPr txBox="1"/>
          <p:nvPr/>
        </p:nvSpPr>
        <p:spPr>
          <a:xfrm flipH="1">
            <a:off x="1224641" y="3672700"/>
            <a:ext cx="5090162" cy="2677656"/>
          </a:xfrm>
          <a:prstGeom prst="rect">
            <a:avLst/>
          </a:prstGeom>
          <a:noFill/>
        </p:spPr>
        <p:txBody>
          <a:bodyPr wrap="square" rtlCol="0">
            <a:spAutoFit/>
          </a:bodyPr>
          <a:lstStyle/>
          <a:p>
            <a:r>
              <a:rPr lang="en-US" sz="2800" dirty="0"/>
              <a:t>Presented By:</a:t>
            </a:r>
          </a:p>
          <a:p>
            <a:pPr marL="514350" indent="-514350">
              <a:buAutoNum type="arabicPeriod"/>
            </a:pPr>
            <a:r>
              <a:rPr lang="en-US" sz="2800" dirty="0" err="1"/>
              <a:t>Korng</a:t>
            </a:r>
            <a:r>
              <a:rPr lang="en-US" sz="2800" dirty="0"/>
              <a:t> Samnang</a:t>
            </a:r>
          </a:p>
          <a:p>
            <a:pPr marL="514350" indent="-514350">
              <a:buAutoNum type="arabicPeriod"/>
            </a:pPr>
            <a:r>
              <a:rPr lang="en-US" sz="2800" dirty="0"/>
              <a:t>Chin </a:t>
            </a:r>
            <a:r>
              <a:rPr lang="en-US" sz="2800" dirty="0" err="1"/>
              <a:t>Longhak</a:t>
            </a:r>
            <a:endParaRPr lang="en-US" sz="2800" dirty="0"/>
          </a:p>
          <a:p>
            <a:pPr marL="514350" indent="-514350">
              <a:buAutoNum type="arabicPeriod"/>
            </a:pPr>
            <a:r>
              <a:rPr lang="en-US" sz="2800" dirty="0" err="1"/>
              <a:t>Sirath</a:t>
            </a:r>
            <a:r>
              <a:rPr lang="en-US" sz="2800" dirty="0"/>
              <a:t> </a:t>
            </a:r>
            <a:r>
              <a:rPr lang="en-US" sz="2800" dirty="0" err="1"/>
              <a:t>Vichika</a:t>
            </a:r>
            <a:endParaRPr lang="en-US" sz="2800" dirty="0"/>
          </a:p>
          <a:p>
            <a:pPr marL="514350" indent="-514350">
              <a:buAutoNum type="arabicPeriod"/>
            </a:pPr>
            <a:r>
              <a:rPr lang="en-US" sz="2800" dirty="0" err="1"/>
              <a:t>Chhoun</a:t>
            </a:r>
            <a:r>
              <a:rPr lang="en-US" sz="2800" dirty="0"/>
              <a:t> </a:t>
            </a:r>
            <a:r>
              <a:rPr lang="en-US" sz="2800" dirty="0" err="1"/>
              <a:t>Sreypov</a:t>
            </a:r>
            <a:endParaRPr lang="en-US" sz="2800" dirty="0"/>
          </a:p>
          <a:p>
            <a:pPr marL="514350" indent="-514350">
              <a:buAutoNum type="arabicPeriod"/>
            </a:pPr>
            <a:r>
              <a:rPr lang="en-US" sz="2800" dirty="0"/>
              <a:t>Tan </a:t>
            </a:r>
            <a:r>
              <a:rPr lang="en-US" sz="2800" dirty="0" err="1"/>
              <a:t>Napha</a:t>
            </a:r>
            <a:endParaRPr lang="en-US" sz="2800" dirty="0"/>
          </a:p>
        </p:txBody>
      </p:sp>
      <p:sp>
        <p:nvSpPr>
          <p:cNvPr id="4" name="TextBox 3">
            <a:extLst>
              <a:ext uri="{FF2B5EF4-FFF2-40B4-BE49-F238E27FC236}">
                <a16:creationId xmlns:a16="http://schemas.microsoft.com/office/drawing/2014/main" id="{9633F4C3-57F4-49B0-9806-1AB3D161CF6F}"/>
              </a:ext>
            </a:extLst>
          </p:cNvPr>
          <p:cNvSpPr txBox="1"/>
          <p:nvPr/>
        </p:nvSpPr>
        <p:spPr>
          <a:xfrm flipH="1">
            <a:off x="8151812" y="4419600"/>
            <a:ext cx="2545081" cy="1384995"/>
          </a:xfrm>
          <a:prstGeom prst="rect">
            <a:avLst/>
          </a:prstGeom>
          <a:noFill/>
        </p:spPr>
        <p:txBody>
          <a:bodyPr wrap="square" rtlCol="0">
            <a:spAutoFit/>
          </a:bodyPr>
          <a:lstStyle/>
          <a:p>
            <a:r>
              <a:rPr lang="en-US" sz="2800" dirty="0"/>
              <a:t>Guide By:</a:t>
            </a:r>
          </a:p>
          <a:p>
            <a:r>
              <a:rPr lang="en-US" sz="2800" dirty="0" err="1"/>
              <a:t>Chea</a:t>
            </a:r>
            <a:r>
              <a:rPr lang="en-US" sz="2800" dirty="0"/>
              <a:t> Samnang</a:t>
            </a:r>
          </a:p>
          <a:p>
            <a:r>
              <a:rPr lang="en-US" sz="2800" dirty="0"/>
              <a:t>(Professor)</a:t>
            </a:r>
          </a:p>
        </p:txBody>
      </p:sp>
      <p:sp>
        <p:nvSpPr>
          <p:cNvPr id="5" name="TextBox 4">
            <a:extLst>
              <a:ext uri="{FF2B5EF4-FFF2-40B4-BE49-F238E27FC236}">
                <a16:creationId xmlns:a16="http://schemas.microsoft.com/office/drawing/2014/main" id="{1D0D4BD3-105D-433A-BDEC-C49E72F5F726}"/>
              </a:ext>
            </a:extLst>
          </p:cNvPr>
          <p:cNvSpPr txBox="1"/>
          <p:nvPr/>
        </p:nvSpPr>
        <p:spPr>
          <a:xfrm>
            <a:off x="3275012" y="1231237"/>
            <a:ext cx="4014432" cy="461665"/>
          </a:xfrm>
          <a:prstGeom prst="rect">
            <a:avLst/>
          </a:prstGeom>
          <a:noFill/>
        </p:spPr>
        <p:txBody>
          <a:bodyPr wrap="none" rtlCol="0">
            <a:spAutoFit/>
          </a:bodyPr>
          <a:lstStyle/>
          <a:p>
            <a:r>
              <a:rPr lang="en-US" dirty="0"/>
              <a:t>Computer Science department</a:t>
            </a:r>
          </a:p>
        </p:txBody>
      </p:sp>
      <p:sp>
        <p:nvSpPr>
          <p:cNvPr id="6" name="TextBox 5">
            <a:extLst>
              <a:ext uri="{FF2B5EF4-FFF2-40B4-BE49-F238E27FC236}">
                <a16:creationId xmlns:a16="http://schemas.microsoft.com/office/drawing/2014/main" id="{3D1A5498-556C-4A8D-A439-860E4CA35879}"/>
              </a:ext>
            </a:extLst>
          </p:cNvPr>
          <p:cNvSpPr txBox="1"/>
          <p:nvPr/>
        </p:nvSpPr>
        <p:spPr>
          <a:xfrm flipH="1">
            <a:off x="3275012" y="1714963"/>
            <a:ext cx="1773130" cy="461665"/>
          </a:xfrm>
          <a:prstGeom prst="rect">
            <a:avLst/>
          </a:prstGeom>
          <a:noFill/>
        </p:spPr>
        <p:txBody>
          <a:bodyPr wrap="square" rtlCol="0">
            <a:spAutoFit/>
          </a:bodyPr>
          <a:lstStyle/>
          <a:p>
            <a:r>
              <a:rPr lang="en-US" dirty="0"/>
              <a:t>A7-Y2-G24</a:t>
            </a:r>
          </a:p>
        </p:txBody>
      </p:sp>
      <p:sp>
        <p:nvSpPr>
          <p:cNvPr id="7" name="TextBox 6">
            <a:extLst>
              <a:ext uri="{FF2B5EF4-FFF2-40B4-BE49-F238E27FC236}">
                <a16:creationId xmlns:a16="http://schemas.microsoft.com/office/drawing/2014/main" id="{D6F0579D-82BD-44B6-BDF6-77F200CD5F1F}"/>
              </a:ext>
            </a:extLst>
          </p:cNvPr>
          <p:cNvSpPr txBox="1"/>
          <p:nvPr/>
        </p:nvSpPr>
        <p:spPr>
          <a:xfrm>
            <a:off x="5613044" y="2176628"/>
            <a:ext cx="1676400" cy="523220"/>
          </a:xfrm>
          <a:prstGeom prst="rect">
            <a:avLst/>
          </a:prstGeom>
          <a:noFill/>
        </p:spPr>
        <p:txBody>
          <a:bodyPr wrap="square" rtlCol="0">
            <a:spAutoFit/>
          </a:bodyPr>
          <a:lstStyle/>
          <a:p>
            <a:r>
              <a:rPr lang="en-US" sz="2800" dirty="0"/>
              <a:t>TOPIC:</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0887367-60A6-47CC-9A68-763FAB647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242" y="986552"/>
            <a:ext cx="2514600" cy="2514600"/>
          </a:xfrm>
          <a:prstGeom prst="rect">
            <a:avLst/>
          </a:prstGeom>
        </p:spPr>
      </p:pic>
      <p:sp>
        <p:nvSpPr>
          <p:cNvPr id="17" name="Arrow: Right 16">
            <a:extLst>
              <a:ext uri="{FF2B5EF4-FFF2-40B4-BE49-F238E27FC236}">
                <a16:creationId xmlns:a16="http://schemas.microsoft.com/office/drawing/2014/main" id="{58D2D030-766A-4D9F-A20A-CB59A76E65BE}"/>
              </a:ext>
            </a:extLst>
          </p:cNvPr>
          <p:cNvSpPr/>
          <p:nvPr/>
        </p:nvSpPr>
        <p:spPr>
          <a:xfrm>
            <a:off x="7526409" y="1790700"/>
            <a:ext cx="902208" cy="7620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1" name="Plus Sign 20">
            <a:extLst>
              <a:ext uri="{FF2B5EF4-FFF2-40B4-BE49-F238E27FC236}">
                <a16:creationId xmlns:a16="http://schemas.microsoft.com/office/drawing/2014/main" id="{07FA3774-70E1-4910-88F0-06C07B4D27BD}"/>
              </a:ext>
            </a:extLst>
          </p:cNvPr>
          <p:cNvSpPr/>
          <p:nvPr/>
        </p:nvSpPr>
        <p:spPr>
          <a:xfrm>
            <a:off x="3427873" y="1524000"/>
            <a:ext cx="1327149" cy="1293478"/>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2" name="TextBox 21">
            <a:extLst>
              <a:ext uri="{FF2B5EF4-FFF2-40B4-BE49-F238E27FC236}">
                <a16:creationId xmlns:a16="http://schemas.microsoft.com/office/drawing/2014/main" id="{8E922BD0-9AF5-4DDD-AE8E-569AD3D5C0A0}"/>
              </a:ext>
            </a:extLst>
          </p:cNvPr>
          <p:cNvSpPr txBox="1"/>
          <p:nvPr/>
        </p:nvSpPr>
        <p:spPr>
          <a:xfrm>
            <a:off x="1103312" y="609600"/>
            <a:ext cx="1981200" cy="523220"/>
          </a:xfrm>
          <a:prstGeom prst="rect">
            <a:avLst/>
          </a:prstGeom>
          <a:noFill/>
        </p:spPr>
        <p:txBody>
          <a:bodyPr wrap="square" rtlCol="0">
            <a:spAutoFit/>
          </a:bodyPr>
          <a:lstStyle/>
          <a:p>
            <a:r>
              <a:rPr lang="en-US" sz="2800" dirty="0"/>
              <a:t>Gear Motor</a:t>
            </a:r>
          </a:p>
        </p:txBody>
      </p:sp>
      <p:sp>
        <p:nvSpPr>
          <p:cNvPr id="23" name="TextBox 22">
            <a:extLst>
              <a:ext uri="{FF2B5EF4-FFF2-40B4-BE49-F238E27FC236}">
                <a16:creationId xmlns:a16="http://schemas.microsoft.com/office/drawing/2014/main" id="{3BE06DA0-A724-4FCD-B9AE-DB5CFCB91DB2}"/>
              </a:ext>
            </a:extLst>
          </p:cNvPr>
          <p:cNvSpPr txBox="1"/>
          <p:nvPr/>
        </p:nvSpPr>
        <p:spPr>
          <a:xfrm>
            <a:off x="4905526" y="624396"/>
            <a:ext cx="2514600" cy="523220"/>
          </a:xfrm>
          <a:prstGeom prst="rect">
            <a:avLst/>
          </a:prstGeom>
          <a:noFill/>
        </p:spPr>
        <p:txBody>
          <a:bodyPr wrap="square" rtlCol="0">
            <a:spAutoFit/>
          </a:bodyPr>
          <a:lstStyle/>
          <a:p>
            <a:r>
              <a:rPr lang="en-US" sz="2800" dirty="0"/>
              <a:t>Rubber Wheel</a:t>
            </a:r>
          </a:p>
        </p:txBody>
      </p:sp>
      <p:sp>
        <p:nvSpPr>
          <p:cNvPr id="24" name="TextBox 23">
            <a:extLst>
              <a:ext uri="{FF2B5EF4-FFF2-40B4-BE49-F238E27FC236}">
                <a16:creationId xmlns:a16="http://schemas.microsoft.com/office/drawing/2014/main" id="{7AAA72C1-C6B9-4B51-970D-1F29EC4E6032}"/>
              </a:ext>
            </a:extLst>
          </p:cNvPr>
          <p:cNvSpPr txBox="1"/>
          <p:nvPr/>
        </p:nvSpPr>
        <p:spPr>
          <a:xfrm>
            <a:off x="455613" y="3124200"/>
            <a:ext cx="3276599" cy="2800767"/>
          </a:xfrm>
          <a:prstGeom prst="rect">
            <a:avLst/>
          </a:prstGeom>
          <a:noFill/>
        </p:spPr>
        <p:txBody>
          <a:bodyPr wrap="square" rtlCol="0">
            <a:spAutoFit/>
          </a:bodyPr>
          <a:lstStyle/>
          <a:p>
            <a:r>
              <a:rPr lang="en-US" sz="2200" b="0" i="0" dirty="0">
                <a:effectLst/>
              </a:rPr>
              <a:t>Gear motor is a specially designed DC motor whose gear assembly helps in increasing the torque and reducing the speed. </a:t>
            </a:r>
          </a:p>
          <a:p>
            <a:r>
              <a:rPr lang="en-US" sz="2200" i="0" dirty="0">
                <a:effectLst/>
              </a:rPr>
              <a:t>Gear Motor is connected to Arduino UNO via motor driver.</a:t>
            </a:r>
            <a:endParaRPr lang="en-US" sz="2200" dirty="0"/>
          </a:p>
        </p:txBody>
      </p:sp>
      <p:pic>
        <p:nvPicPr>
          <p:cNvPr id="26" name="Picture 25">
            <a:extLst>
              <a:ext uri="{FF2B5EF4-FFF2-40B4-BE49-F238E27FC236}">
                <a16:creationId xmlns:a16="http://schemas.microsoft.com/office/drawing/2014/main" id="{D6040F00-5FAA-4CD0-B78A-4C8ABC267309}"/>
              </a:ext>
            </a:extLst>
          </p:cNvPr>
          <p:cNvPicPr>
            <a:picLocks noChangeAspect="1"/>
          </p:cNvPicPr>
          <p:nvPr/>
        </p:nvPicPr>
        <p:blipFill rotWithShape="1">
          <a:blip r:embed="rId3">
            <a:extLst>
              <a:ext uri="{28A0092B-C50C-407E-A947-70E740481C1C}">
                <a14:useLocalDpi xmlns:a14="http://schemas.microsoft.com/office/drawing/2010/main" val="0"/>
              </a:ext>
            </a:extLst>
          </a:blip>
          <a:srcRect b="43224"/>
          <a:stretch/>
        </p:blipFill>
        <p:spPr>
          <a:xfrm flipV="1">
            <a:off x="-335574" y="933033"/>
            <a:ext cx="4427022" cy="2514600"/>
          </a:xfrm>
          <a:prstGeom prst="rect">
            <a:avLst/>
          </a:prstGeom>
        </p:spPr>
      </p:pic>
      <p:pic>
        <p:nvPicPr>
          <p:cNvPr id="32" name="Picture 31">
            <a:extLst>
              <a:ext uri="{FF2B5EF4-FFF2-40B4-BE49-F238E27FC236}">
                <a16:creationId xmlns:a16="http://schemas.microsoft.com/office/drawing/2014/main" id="{3D9B0326-5D0D-4B2C-800F-EBD56B340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225" y="381000"/>
            <a:ext cx="3276600" cy="3276600"/>
          </a:xfrm>
          <a:prstGeom prst="rect">
            <a:avLst/>
          </a:prstGeom>
        </p:spPr>
      </p:pic>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9D6AD7-B8D1-4811-A6E9-C5AC212821ED}"/>
              </a:ext>
            </a:extLst>
          </p:cNvPr>
          <p:cNvPicPr>
            <a:picLocks noChangeAspect="1"/>
          </p:cNvPicPr>
          <p:nvPr/>
        </p:nvPicPr>
        <p:blipFill rotWithShape="1">
          <a:blip r:embed="rId2">
            <a:extLst>
              <a:ext uri="{28A0092B-C50C-407E-A947-70E740481C1C}">
                <a14:useLocalDpi xmlns:a14="http://schemas.microsoft.com/office/drawing/2010/main" val="0"/>
              </a:ext>
            </a:extLst>
          </a:blip>
          <a:srcRect l="-840" t="18656" r="5130" b="5224"/>
          <a:stretch/>
        </p:blipFill>
        <p:spPr>
          <a:xfrm rot="10800000">
            <a:off x="1528712" y="304801"/>
            <a:ext cx="8686800" cy="3886200"/>
          </a:xfrm>
          <a:prstGeom prst="rect">
            <a:avLst/>
          </a:prstGeom>
        </p:spPr>
      </p:pic>
      <p:sp>
        <p:nvSpPr>
          <p:cNvPr id="15" name="Arrow: Down 14">
            <a:extLst>
              <a:ext uri="{FF2B5EF4-FFF2-40B4-BE49-F238E27FC236}">
                <a16:creationId xmlns:a16="http://schemas.microsoft.com/office/drawing/2014/main" id="{392639F3-47A2-4733-851F-5C50F394BC65}"/>
              </a:ext>
            </a:extLst>
          </p:cNvPr>
          <p:cNvSpPr/>
          <p:nvPr/>
        </p:nvSpPr>
        <p:spPr>
          <a:xfrm rot="4867058" flipH="1">
            <a:off x="9029983" y="105370"/>
            <a:ext cx="286457" cy="164961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TextBox 15">
            <a:extLst>
              <a:ext uri="{FF2B5EF4-FFF2-40B4-BE49-F238E27FC236}">
                <a16:creationId xmlns:a16="http://schemas.microsoft.com/office/drawing/2014/main" id="{FDFA1E6D-736A-4911-8B1A-D8F217C3F526}"/>
              </a:ext>
            </a:extLst>
          </p:cNvPr>
          <p:cNvSpPr txBox="1"/>
          <p:nvPr/>
        </p:nvSpPr>
        <p:spPr>
          <a:xfrm>
            <a:off x="10085971" y="406957"/>
            <a:ext cx="2209799" cy="523220"/>
          </a:xfrm>
          <a:prstGeom prst="rect">
            <a:avLst/>
          </a:prstGeom>
          <a:noFill/>
        </p:spPr>
        <p:txBody>
          <a:bodyPr wrap="square" rtlCol="0">
            <a:spAutoFit/>
          </a:bodyPr>
          <a:lstStyle/>
          <a:p>
            <a:r>
              <a:rPr lang="en-US" sz="2800" dirty="0"/>
              <a:t>Arduino Uno</a:t>
            </a:r>
          </a:p>
        </p:txBody>
      </p:sp>
      <p:sp>
        <p:nvSpPr>
          <p:cNvPr id="17" name="Arrow: Down 16">
            <a:extLst>
              <a:ext uri="{FF2B5EF4-FFF2-40B4-BE49-F238E27FC236}">
                <a16:creationId xmlns:a16="http://schemas.microsoft.com/office/drawing/2014/main" id="{6EDD545B-2B89-40EE-BBA2-40A531524F45}"/>
              </a:ext>
            </a:extLst>
          </p:cNvPr>
          <p:cNvSpPr/>
          <p:nvPr/>
        </p:nvSpPr>
        <p:spPr>
          <a:xfrm rot="7838123" flipH="1">
            <a:off x="9281905" y="3461500"/>
            <a:ext cx="286457" cy="10007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TextBox 17">
            <a:extLst>
              <a:ext uri="{FF2B5EF4-FFF2-40B4-BE49-F238E27FC236}">
                <a16:creationId xmlns:a16="http://schemas.microsoft.com/office/drawing/2014/main" id="{54B49AD5-EB21-48EB-A16C-A28BE1FF906A}"/>
              </a:ext>
            </a:extLst>
          </p:cNvPr>
          <p:cNvSpPr txBox="1"/>
          <p:nvPr/>
        </p:nvSpPr>
        <p:spPr>
          <a:xfrm>
            <a:off x="9240152" y="4079663"/>
            <a:ext cx="1950719" cy="523220"/>
          </a:xfrm>
          <a:prstGeom prst="rect">
            <a:avLst/>
          </a:prstGeom>
          <a:noFill/>
        </p:spPr>
        <p:txBody>
          <a:bodyPr wrap="square" rtlCol="0">
            <a:spAutoFit/>
          </a:bodyPr>
          <a:lstStyle/>
          <a:p>
            <a:r>
              <a:rPr lang="en-US" sz="2800" dirty="0"/>
              <a:t>Gear Motor</a:t>
            </a:r>
          </a:p>
        </p:txBody>
      </p:sp>
      <p:sp>
        <p:nvSpPr>
          <p:cNvPr id="19" name="Arrow: Down 18">
            <a:extLst>
              <a:ext uri="{FF2B5EF4-FFF2-40B4-BE49-F238E27FC236}">
                <a16:creationId xmlns:a16="http://schemas.microsoft.com/office/drawing/2014/main" id="{73651C63-141E-448D-808E-1CA5654C3671}"/>
              </a:ext>
            </a:extLst>
          </p:cNvPr>
          <p:cNvSpPr/>
          <p:nvPr/>
        </p:nvSpPr>
        <p:spPr>
          <a:xfrm rot="14135919" flipH="1">
            <a:off x="4159453" y="3403605"/>
            <a:ext cx="286457" cy="10007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31" name="Picture 30">
            <a:extLst>
              <a:ext uri="{FF2B5EF4-FFF2-40B4-BE49-F238E27FC236}">
                <a16:creationId xmlns:a16="http://schemas.microsoft.com/office/drawing/2014/main" id="{B672392B-E4FB-40A2-BA5B-129A12CFCF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9548" y="2403452"/>
            <a:ext cx="1524003" cy="1524003"/>
          </a:xfrm>
          <a:prstGeom prst="rect">
            <a:avLst/>
          </a:prstGeom>
        </p:spPr>
      </p:pic>
      <p:pic>
        <p:nvPicPr>
          <p:cNvPr id="33" name="Picture 32">
            <a:extLst>
              <a:ext uri="{FF2B5EF4-FFF2-40B4-BE49-F238E27FC236}">
                <a16:creationId xmlns:a16="http://schemas.microsoft.com/office/drawing/2014/main" id="{5E1A728A-34A0-4C02-9227-B6FFEE9F72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6110" y="2437848"/>
            <a:ext cx="1524003" cy="1524003"/>
          </a:xfrm>
          <a:prstGeom prst="rect">
            <a:avLst/>
          </a:prstGeom>
        </p:spPr>
      </p:pic>
      <p:sp>
        <p:nvSpPr>
          <p:cNvPr id="34" name="TextBox 33">
            <a:extLst>
              <a:ext uri="{FF2B5EF4-FFF2-40B4-BE49-F238E27FC236}">
                <a16:creationId xmlns:a16="http://schemas.microsoft.com/office/drawing/2014/main" id="{FF40B479-4D2C-4A2B-AEAA-DB3648B7AD0D}"/>
              </a:ext>
            </a:extLst>
          </p:cNvPr>
          <p:cNvSpPr txBox="1"/>
          <p:nvPr/>
        </p:nvSpPr>
        <p:spPr>
          <a:xfrm>
            <a:off x="2517648" y="4061166"/>
            <a:ext cx="2133600" cy="523220"/>
          </a:xfrm>
          <a:prstGeom prst="rect">
            <a:avLst/>
          </a:prstGeom>
          <a:noFill/>
        </p:spPr>
        <p:txBody>
          <a:bodyPr wrap="square" rtlCol="0">
            <a:spAutoFit/>
          </a:bodyPr>
          <a:lstStyle/>
          <a:p>
            <a:r>
              <a:rPr lang="en-US" sz="2800" dirty="0"/>
              <a:t>Gear Motor</a:t>
            </a:r>
          </a:p>
        </p:txBody>
      </p:sp>
      <p:sp>
        <p:nvSpPr>
          <p:cNvPr id="35" name="Arrow: Down 34">
            <a:extLst>
              <a:ext uri="{FF2B5EF4-FFF2-40B4-BE49-F238E27FC236}">
                <a16:creationId xmlns:a16="http://schemas.microsoft.com/office/drawing/2014/main" id="{4FC78586-AED2-4090-AFDE-48AC7FB05710}"/>
              </a:ext>
            </a:extLst>
          </p:cNvPr>
          <p:cNvSpPr/>
          <p:nvPr/>
        </p:nvSpPr>
        <p:spPr>
          <a:xfrm rot="13418871" flipH="1">
            <a:off x="1868582" y="1760007"/>
            <a:ext cx="286457" cy="97578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6" name="TextBox 35">
            <a:extLst>
              <a:ext uri="{FF2B5EF4-FFF2-40B4-BE49-F238E27FC236}">
                <a16:creationId xmlns:a16="http://schemas.microsoft.com/office/drawing/2014/main" id="{AA646481-E7FF-4246-940D-EB0FD13F3442}"/>
              </a:ext>
            </a:extLst>
          </p:cNvPr>
          <p:cNvSpPr txBox="1"/>
          <p:nvPr/>
        </p:nvSpPr>
        <p:spPr>
          <a:xfrm flipH="1">
            <a:off x="379412" y="2279656"/>
            <a:ext cx="1889220" cy="954107"/>
          </a:xfrm>
          <a:prstGeom prst="rect">
            <a:avLst/>
          </a:prstGeom>
          <a:noFill/>
        </p:spPr>
        <p:txBody>
          <a:bodyPr wrap="square" rtlCol="0">
            <a:spAutoFit/>
          </a:bodyPr>
          <a:lstStyle/>
          <a:p>
            <a:r>
              <a:rPr lang="en-US" sz="2800" dirty="0"/>
              <a:t>Inside </a:t>
            </a:r>
          </a:p>
          <a:p>
            <a:r>
              <a:rPr lang="en-US" sz="2800" dirty="0"/>
              <a:t>Gear motor</a:t>
            </a:r>
          </a:p>
        </p:txBody>
      </p:sp>
      <p:sp>
        <p:nvSpPr>
          <p:cNvPr id="38" name="Arrow: Down 37">
            <a:extLst>
              <a:ext uri="{FF2B5EF4-FFF2-40B4-BE49-F238E27FC236}">
                <a16:creationId xmlns:a16="http://schemas.microsoft.com/office/drawing/2014/main" id="{CF1B5807-9B41-4BE2-98D9-7C25030D1D14}"/>
              </a:ext>
            </a:extLst>
          </p:cNvPr>
          <p:cNvSpPr/>
          <p:nvPr/>
        </p:nvSpPr>
        <p:spPr>
          <a:xfrm rot="10800000" flipH="1">
            <a:off x="6679819" y="3670514"/>
            <a:ext cx="286457" cy="6343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9" name="TextBox 38">
            <a:extLst>
              <a:ext uri="{FF2B5EF4-FFF2-40B4-BE49-F238E27FC236}">
                <a16:creationId xmlns:a16="http://schemas.microsoft.com/office/drawing/2014/main" id="{7A1A5C20-DAFC-4F82-92B5-26D35461D8A2}"/>
              </a:ext>
            </a:extLst>
          </p:cNvPr>
          <p:cNvSpPr txBox="1"/>
          <p:nvPr/>
        </p:nvSpPr>
        <p:spPr>
          <a:xfrm>
            <a:off x="5322332" y="4203105"/>
            <a:ext cx="3080045" cy="523220"/>
          </a:xfrm>
          <a:prstGeom prst="rect">
            <a:avLst/>
          </a:prstGeom>
          <a:noFill/>
        </p:spPr>
        <p:txBody>
          <a:bodyPr wrap="square" rtlCol="0">
            <a:spAutoFit/>
          </a:bodyPr>
          <a:lstStyle/>
          <a:p>
            <a:r>
              <a:rPr lang="en-US" sz="2800" dirty="0"/>
              <a:t>L298N Motor driver</a:t>
            </a:r>
          </a:p>
        </p:txBody>
      </p:sp>
      <p:sp>
        <p:nvSpPr>
          <p:cNvPr id="40" name="TextBox 39">
            <a:extLst>
              <a:ext uri="{FF2B5EF4-FFF2-40B4-BE49-F238E27FC236}">
                <a16:creationId xmlns:a16="http://schemas.microsoft.com/office/drawing/2014/main" id="{D2B092B4-9ABE-4A46-91D9-3153E3D54278}"/>
              </a:ext>
            </a:extLst>
          </p:cNvPr>
          <p:cNvSpPr txBox="1"/>
          <p:nvPr/>
        </p:nvSpPr>
        <p:spPr>
          <a:xfrm>
            <a:off x="4570497" y="4726325"/>
            <a:ext cx="4791558" cy="1785104"/>
          </a:xfrm>
          <a:prstGeom prst="rect">
            <a:avLst/>
          </a:prstGeom>
          <a:noFill/>
        </p:spPr>
        <p:txBody>
          <a:bodyPr wrap="square" rtlCol="0">
            <a:spAutoFit/>
          </a:bodyPr>
          <a:lstStyle/>
          <a:p>
            <a:pPr algn="just"/>
            <a:r>
              <a:rPr lang="en-US" sz="2200" dirty="0"/>
              <a:t>A</a:t>
            </a:r>
            <a:r>
              <a:rPr lang="en-US" sz="2200" i="0" dirty="0">
                <a:effectLst/>
              </a:rPr>
              <a:t> motor driver means a device that drives motors.</a:t>
            </a:r>
            <a:r>
              <a:rPr lang="en-US" sz="2200" b="0" i="0" dirty="0">
                <a:solidFill>
                  <a:srgbClr val="000000"/>
                </a:solidFill>
                <a:effectLst/>
                <a:latin typeface="typonine sans regular"/>
              </a:rPr>
              <a:t> </a:t>
            </a:r>
            <a:r>
              <a:rPr lang="en-US" sz="2200" b="0" i="0" dirty="0">
                <a:effectLst/>
              </a:rPr>
              <a:t>The L298N Motor Driver is a controller that uses </a:t>
            </a:r>
            <a:r>
              <a:rPr lang="en-US" sz="2200" dirty="0"/>
              <a:t>to </a:t>
            </a:r>
            <a:r>
              <a:rPr lang="en-US" sz="2200" b="0" i="0" dirty="0">
                <a:effectLst/>
              </a:rPr>
              <a:t>control the direction and speed of two motors simultaneously.</a:t>
            </a:r>
            <a:endParaRPr lang="en-US" sz="2200" dirty="0"/>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DF342-D83F-45DE-80FF-D7B3378A1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83701">
            <a:off x="1765370" y="1551182"/>
            <a:ext cx="2829737" cy="2664898"/>
          </a:xfrm>
          <a:prstGeom prst="rect">
            <a:avLst/>
          </a:prstGeom>
        </p:spPr>
      </p:pic>
      <p:pic>
        <p:nvPicPr>
          <p:cNvPr id="5" name="Picture 4">
            <a:extLst>
              <a:ext uri="{FF2B5EF4-FFF2-40B4-BE49-F238E27FC236}">
                <a16:creationId xmlns:a16="http://schemas.microsoft.com/office/drawing/2014/main" id="{4AEF53C7-3BD5-444A-B142-34B34BA54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295" y="1142508"/>
            <a:ext cx="3111088" cy="3042644"/>
          </a:xfrm>
          <a:prstGeom prst="rect">
            <a:avLst/>
          </a:prstGeom>
        </p:spPr>
      </p:pic>
      <p:sp>
        <p:nvSpPr>
          <p:cNvPr id="2" name="TextBox 1">
            <a:extLst>
              <a:ext uri="{FF2B5EF4-FFF2-40B4-BE49-F238E27FC236}">
                <a16:creationId xmlns:a16="http://schemas.microsoft.com/office/drawing/2014/main" id="{3663D1DA-E572-409F-B698-5F4EA3DF0BE6}"/>
              </a:ext>
            </a:extLst>
          </p:cNvPr>
          <p:cNvSpPr txBox="1"/>
          <p:nvPr/>
        </p:nvSpPr>
        <p:spPr>
          <a:xfrm>
            <a:off x="1248643" y="4648200"/>
            <a:ext cx="4191000" cy="1569660"/>
          </a:xfrm>
          <a:prstGeom prst="rect">
            <a:avLst/>
          </a:prstGeom>
          <a:noFill/>
        </p:spPr>
        <p:txBody>
          <a:bodyPr wrap="square" rtlCol="0">
            <a:spAutoFit/>
          </a:bodyPr>
          <a:lstStyle/>
          <a:p>
            <a:r>
              <a:rPr lang="en-US" i="0" dirty="0">
                <a:effectLst/>
              </a:rPr>
              <a:t>HC-06 is a Bluetooth module designed for establishing short range wireless data communication (&lt;100 meters)</a:t>
            </a:r>
            <a:endParaRPr lang="en-US" dirty="0"/>
          </a:p>
        </p:txBody>
      </p:sp>
      <p:sp>
        <p:nvSpPr>
          <p:cNvPr id="6" name="TextBox 5">
            <a:extLst>
              <a:ext uri="{FF2B5EF4-FFF2-40B4-BE49-F238E27FC236}">
                <a16:creationId xmlns:a16="http://schemas.microsoft.com/office/drawing/2014/main" id="{7121BD85-1042-4BFB-AC5F-A7F4029A4C46}"/>
              </a:ext>
            </a:extLst>
          </p:cNvPr>
          <p:cNvSpPr txBox="1"/>
          <p:nvPr/>
        </p:nvSpPr>
        <p:spPr>
          <a:xfrm>
            <a:off x="1598612" y="762000"/>
            <a:ext cx="3931919" cy="523220"/>
          </a:xfrm>
          <a:prstGeom prst="rect">
            <a:avLst/>
          </a:prstGeom>
          <a:noFill/>
        </p:spPr>
        <p:txBody>
          <a:bodyPr wrap="square" rtlCol="0">
            <a:spAutoFit/>
          </a:bodyPr>
          <a:lstStyle/>
          <a:p>
            <a:r>
              <a:rPr lang="en-US" sz="2800" dirty="0"/>
              <a:t>HC-06 Bluetooth Module</a:t>
            </a:r>
          </a:p>
        </p:txBody>
      </p:sp>
      <p:sp>
        <p:nvSpPr>
          <p:cNvPr id="8" name="TextBox 7">
            <a:extLst>
              <a:ext uri="{FF2B5EF4-FFF2-40B4-BE49-F238E27FC236}">
                <a16:creationId xmlns:a16="http://schemas.microsoft.com/office/drawing/2014/main" id="{620C57BF-6AFB-4A19-8A9A-C6C5842C4DC4}"/>
              </a:ext>
            </a:extLst>
          </p:cNvPr>
          <p:cNvSpPr txBox="1"/>
          <p:nvPr/>
        </p:nvSpPr>
        <p:spPr>
          <a:xfrm flipH="1">
            <a:off x="7075854" y="762000"/>
            <a:ext cx="2926081" cy="523220"/>
          </a:xfrm>
          <a:prstGeom prst="rect">
            <a:avLst/>
          </a:prstGeom>
          <a:noFill/>
        </p:spPr>
        <p:txBody>
          <a:bodyPr wrap="square" rtlCol="0">
            <a:spAutoFit/>
          </a:bodyPr>
          <a:lstStyle/>
          <a:p>
            <a:r>
              <a:rPr lang="en-US" sz="2800" dirty="0"/>
              <a:t>Caster Wheel</a:t>
            </a:r>
          </a:p>
        </p:txBody>
      </p:sp>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8024B46-18D2-42DD-84A7-2AECF476320E}"/>
              </a:ext>
            </a:extLst>
          </p:cNvPr>
          <p:cNvSpPr>
            <a:spLocks noGrp="1"/>
          </p:cNvSpPr>
          <p:nvPr>
            <p:ph sz="half" idx="1"/>
          </p:nvPr>
        </p:nvSpPr>
        <p:spPr>
          <a:xfrm>
            <a:off x="1370012" y="685800"/>
            <a:ext cx="2895600" cy="523220"/>
          </a:xfrm>
        </p:spPr>
        <p:txBody>
          <a:bodyPr>
            <a:noAutofit/>
          </a:bodyPr>
          <a:lstStyle/>
          <a:p>
            <a:r>
              <a:rPr lang="en-US" dirty="0"/>
              <a:t>Power supply</a:t>
            </a:r>
          </a:p>
        </p:txBody>
      </p:sp>
      <p:pic>
        <p:nvPicPr>
          <p:cNvPr id="14" name="Picture 13">
            <a:extLst>
              <a:ext uri="{FF2B5EF4-FFF2-40B4-BE49-F238E27FC236}">
                <a16:creationId xmlns:a16="http://schemas.microsoft.com/office/drawing/2014/main" id="{8004F36B-C226-4442-A6E2-EF1D52C93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369383">
            <a:off x="589796" y="1327449"/>
            <a:ext cx="3210580" cy="3210580"/>
          </a:xfrm>
          <a:prstGeom prst="rect">
            <a:avLst/>
          </a:prstGeom>
        </p:spPr>
      </p:pic>
      <p:pic>
        <p:nvPicPr>
          <p:cNvPr id="18" name="Picture 17">
            <a:extLst>
              <a:ext uri="{FF2B5EF4-FFF2-40B4-BE49-F238E27FC236}">
                <a16:creationId xmlns:a16="http://schemas.microsoft.com/office/drawing/2014/main" id="{29D5FE41-1C2C-4323-A291-77D7B9DE2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298" y="1599696"/>
            <a:ext cx="2896608" cy="2896608"/>
          </a:xfrm>
          <a:prstGeom prst="rect">
            <a:avLst/>
          </a:prstGeom>
        </p:spPr>
      </p:pic>
      <p:pic>
        <p:nvPicPr>
          <p:cNvPr id="20" name="Picture 19">
            <a:extLst>
              <a:ext uri="{FF2B5EF4-FFF2-40B4-BE49-F238E27FC236}">
                <a16:creationId xmlns:a16="http://schemas.microsoft.com/office/drawing/2014/main" id="{973CD3DB-7A04-41A7-BA9A-BAE0298C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922285">
            <a:off x="8211276" y="1509900"/>
            <a:ext cx="3273245" cy="3273245"/>
          </a:xfrm>
          <a:prstGeom prst="rect">
            <a:avLst/>
          </a:prstGeom>
        </p:spPr>
      </p:pic>
      <p:sp>
        <p:nvSpPr>
          <p:cNvPr id="21" name="Plus Sign 20">
            <a:extLst>
              <a:ext uri="{FF2B5EF4-FFF2-40B4-BE49-F238E27FC236}">
                <a16:creationId xmlns:a16="http://schemas.microsoft.com/office/drawing/2014/main" id="{376499D3-AE51-4F6C-850B-D94834DCA3BE}"/>
              </a:ext>
            </a:extLst>
          </p:cNvPr>
          <p:cNvSpPr/>
          <p:nvPr/>
        </p:nvSpPr>
        <p:spPr>
          <a:xfrm>
            <a:off x="3602037" y="2286000"/>
            <a:ext cx="1327149" cy="1293478"/>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2" name="Arrow: Right 21">
            <a:extLst>
              <a:ext uri="{FF2B5EF4-FFF2-40B4-BE49-F238E27FC236}">
                <a16:creationId xmlns:a16="http://schemas.microsoft.com/office/drawing/2014/main" id="{5EB84515-8AE5-4085-B18D-F9FC526E07BB}"/>
              </a:ext>
            </a:extLst>
          </p:cNvPr>
          <p:cNvSpPr/>
          <p:nvPr/>
        </p:nvSpPr>
        <p:spPr>
          <a:xfrm>
            <a:off x="7565307" y="2667000"/>
            <a:ext cx="902208" cy="7620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 name="TextBox 1">
            <a:extLst>
              <a:ext uri="{FF2B5EF4-FFF2-40B4-BE49-F238E27FC236}">
                <a16:creationId xmlns:a16="http://schemas.microsoft.com/office/drawing/2014/main" id="{DDE694F3-6132-4241-946F-FC2E2DBC8AB0}"/>
              </a:ext>
            </a:extLst>
          </p:cNvPr>
          <p:cNvSpPr txBox="1"/>
          <p:nvPr/>
        </p:nvSpPr>
        <p:spPr>
          <a:xfrm flipH="1">
            <a:off x="736258" y="4234694"/>
            <a:ext cx="3600265" cy="523220"/>
          </a:xfrm>
          <a:prstGeom prst="rect">
            <a:avLst/>
          </a:prstGeom>
          <a:noFill/>
        </p:spPr>
        <p:txBody>
          <a:bodyPr wrap="square" rtlCol="0">
            <a:spAutoFit/>
          </a:bodyPr>
          <a:lstStyle/>
          <a:p>
            <a:r>
              <a:rPr lang="en-US" sz="2800" dirty="0"/>
              <a:t>Battery holder 2 slot</a:t>
            </a:r>
          </a:p>
        </p:txBody>
      </p:sp>
      <p:sp>
        <p:nvSpPr>
          <p:cNvPr id="3" name="TextBox 2">
            <a:extLst>
              <a:ext uri="{FF2B5EF4-FFF2-40B4-BE49-F238E27FC236}">
                <a16:creationId xmlns:a16="http://schemas.microsoft.com/office/drawing/2014/main" id="{D69FA945-2329-4E52-A7DA-0538AB189BBD}"/>
              </a:ext>
            </a:extLst>
          </p:cNvPr>
          <p:cNvSpPr txBox="1"/>
          <p:nvPr/>
        </p:nvSpPr>
        <p:spPr>
          <a:xfrm>
            <a:off x="4827476" y="4234694"/>
            <a:ext cx="2510589" cy="523220"/>
          </a:xfrm>
          <a:prstGeom prst="rect">
            <a:avLst/>
          </a:prstGeom>
          <a:noFill/>
        </p:spPr>
        <p:txBody>
          <a:bodyPr wrap="square" rtlCol="0">
            <a:spAutoFit/>
          </a:bodyPr>
          <a:lstStyle/>
          <a:p>
            <a:r>
              <a:rPr lang="en-US" sz="2800" dirty="0"/>
              <a:t>Battery	3.7v</a:t>
            </a:r>
          </a:p>
        </p:txBody>
      </p:sp>
      <p:sp>
        <p:nvSpPr>
          <p:cNvPr id="4" name="TextBox 3">
            <a:extLst>
              <a:ext uri="{FF2B5EF4-FFF2-40B4-BE49-F238E27FC236}">
                <a16:creationId xmlns:a16="http://schemas.microsoft.com/office/drawing/2014/main" id="{CEE9CE58-DB1B-4156-A444-E5606A5EF484}"/>
              </a:ext>
            </a:extLst>
          </p:cNvPr>
          <p:cNvSpPr txBox="1"/>
          <p:nvPr/>
        </p:nvSpPr>
        <p:spPr>
          <a:xfrm flipH="1">
            <a:off x="4620926" y="5588216"/>
            <a:ext cx="3395485" cy="523220"/>
          </a:xfrm>
          <a:prstGeom prst="rect">
            <a:avLst/>
          </a:prstGeom>
          <a:noFill/>
        </p:spPr>
        <p:txBody>
          <a:bodyPr wrap="square" rtlCol="0">
            <a:spAutoFit/>
          </a:bodyPr>
          <a:lstStyle/>
          <a:p>
            <a:r>
              <a:rPr lang="en-US" sz="2800" dirty="0">
                <a:latin typeface="Adobe Caslon Pro Bold" panose="0205070206050A020403" pitchFamily="18" charset="0"/>
              </a:rPr>
              <a:t>For Motor Driver</a:t>
            </a:r>
          </a:p>
        </p:txBody>
      </p:sp>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251644-034E-4C60-AD77-DCABAD6FF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012" y="495300"/>
            <a:ext cx="3657600" cy="3657600"/>
          </a:xfrm>
          <a:prstGeom prst="rect">
            <a:avLst/>
          </a:prstGeom>
        </p:spPr>
      </p:pic>
      <p:pic>
        <p:nvPicPr>
          <p:cNvPr id="10" name="Picture 9">
            <a:extLst>
              <a:ext uri="{FF2B5EF4-FFF2-40B4-BE49-F238E27FC236}">
                <a16:creationId xmlns:a16="http://schemas.microsoft.com/office/drawing/2014/main" id="{280E4E84-3821-4503-9464-616D415E5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812" y="685800"/>
            <a:ext cx="3276600" cy="3276600"/>
          </a:xfrm>
          <a:prstGeom prst="rect">
            <a:avLst/>
          </a:prstGeom>
        </p:spPr>
      </p:pic>
      <p:sp>
        <p:nvSpPr>
          <p:cNvPr id="2" name="TextBox 1">
            <a:extLst>
              <a:ext uri="{FF2B5EF4-FFF2-40B4-BE49-F238E27FC236}">
                <a16:creationId xmlns:a16="http://schemas.microsoft.com/office/drawing/2014/main" id="{27499CE6-BF68-462A-849E-42CB500FCCDA}"/>
              </a:ext>
            </a:extLst>
          </p:cNvPr>
          <p:cNvSpPr txBox="1"/>
          <p:nvPr/>
        </p:nvSpPr>
        <p:spPr>
          <a:xfrm>
            <a:off x="1789111" y="3810000"/>
            <a:ext cx="3429000" cy="523220"/>
          </a:xfrm>
          <a:prstGeom prst="rect">
            <a:avLst/>
          </a:prstGeom>
          <a:noFill/>
        </p:spPr>
        <p:txBody>
          <a:bodyPr wrap="square" rtlCol="0">
            <a:spAutoFit/>
          </a:bodyPr>
          <a:lstStyle/>
          <a:p>
            <a:r>
              <a:rPr lang="en-US" sz="2800" dirty="0"/>
              <a:t>Battery holder 6 slot</a:t>
            </a:r>
          </a:p>
        </p:txBody>
      </p:sp>
      <p:sp>
        <p:nvSpPr>
          <p:cNvPr id="3" name="TextBox 2">
            <a:extLst>
              <a:ext uri="{FF2B5EF4-FFF2-40B4-BE49-F238E27FC236}">
                <a16:creationId xmlns:a16="http://schemas.microsoft.com/office/drawing/2014/main" id="{76C34BAE-5455-441B-A8D0-D1AD06C90F1A}"/>
              </a:ext>
            </a:extLst>
          </p:cNvPr>
          <p:cNvSpPr txBox="1"/>
          <p:nvPr/>
        </p:nvSpPr>
        <p:spPr>
          <a:xfrm>
            <a:off x="6983183" y="3810000"/>
            <a:ext cx="2362200" cy="523220"/>
          </a:xfrm>
          <a:prstGeom prst="rect">
            <a:avLst/>
          </a:prstGeom>
          <a:noFill/>
        </p:spPr>
        <p:txBody>
          <a:bodyPr wrap="square" rtlCol="0">
            <a:spAutoFit/>
          </a:bodyPr>
          <a:lstStyle/>
          <a:p>
            <a:r>
              <a:rPr lang="en-US" sz="2800" dirty="0"/>
              <a:t>1.5v Battery</a:t>
            </a:r>
          </a:p>
        </p:txBody>
      </p:sp>
      <p:sp>
        <p:nvSpPr>
          <p:cNvPr id="5" name="TextBox 4">
            <a:extLst>
              <a:ext uri="{FF2B5EF4-FFF2-40B4-BE49-F238E27FC236}">
                <a16:creationId xmlns:a16="http://schemas.microsoft.com/office/drawing/2014/main" id="{36447748-317B-4CEB-A6F2-0E8969DE3661}"/>
              </a:ext>
            </a:extLst>
          </p:cNvPr>
          <p:cNvSpPr txBox="1"/>
          <p:nvPr/>
        </p:nvSpPr>
        <p:spPr>
          <a:xfrm>
            <a:off x="4951412" y="5257800"/>
            <a:ext cx="2667000" cy="523220"/>
          </a:xfrm>
          <a:prstGeom prst="rect">
            <a:avLst/>
          </a:prstGeom>
          <a:noFill/>
        </p:spPr>
        <p:txBody>
          <a:bodyPr wrap="square" rtlCol="0">
            <a:spAutoFit/>
          </a:bodyPr>
          <a:lstStyle/>
          <a:p>
            <a:r>
              <a:rPr lang="en-US" sz="2800" dirty="0">
                <a:latin typeface="Adobe Caslon Pro Bold" panose="0205070206050A020403" pitchFamily="18" charset="0"/>
              </a:rPr>
              <a:t>For Arduino</a:t>
            </a:r>
          </a:p>
        </p:txBody>
      </p:sp>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A8BFC9-D5A6-4B52-86FC-36FF03FD8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1" y="887978"/>
            <a:ext cx="2971210" cy="2656082"/>
          </a:xfrm>
          <a:prstGeom prst="rect">
            <a:avLst/>
          </a:prstGeom>
        </p:spPr>
      </p:pic>
      <p:sp>
        <p:nvSpPr>
          <p:cNvPr id="7" name="TextBox 6">
            <a:extLst>
              <a:ext uri="{FF2B5EF4-FFF2-40B4-BE49-F238E27FC236}">
                <a16:creationId xmlns:a16="http://schemas.microsoft.com/office/drawing/2014/main" id="{D0011FE1-E1BA-4596-B2F6-6629D000C014}"/>
              </a:ext>
            </a:extLst>
          </p:cNvPr>
          <p:cNvSpPr txBox="1"/>
          <p:nvPr/>
        </p:nvSpPr>
        <p:spPr>
          <a:xfrm flipH="1">
            <a:off x="2456464" y="2590800"/>
            <a:ext cx="694770" cy="523220"/>
          </a:xfrm>
          <a:prstGeom prst="rect">
            <a:avLst/>
          </a:prstGeom>
          <a:noFill/>
        </p:spPr>
        <p:txBody>
          <a:bodyPr wrap="square" rtlCol="0">
            <a:spAutoFit/>
          </a:bodyPr>
          <a:lstStyle/>
          <a:p>
            <a:r>
              <a:rPr lang="en-US" sz="2800" dirty="0"/>
              <a:t>i2c</a:t>
            </a:r>
          </a:p>
        </p:txBody>
      </p:sp>
      <p:sp>
        <p:nvSpPr>
          <p:cNvPr id="8" name="TextBox 7">
            <a:extLst>
              <a:ext uri="{FF2B5EF4-FFF2-40B4-BE49-F238E27FC236}">
                <a16:creationId xmlns:a16="http://schemas.microsoft.com/office/drawing/2014/main" id="{1ADE6D37-AA51-4AAA-92F4-442AC5EF2162}"/>
              </a:ext>
            </a:extLst>
          </p:cNvPr>
          <p:cNvSpPr txBox="1"/>
          <p:nvPr/>
        </p:nvSpPr>
        <p:spPr>
          <a:xfrm flipH="1">
            <a:off x="825084" y="910912"/>
            <a:ext cx="899162" cy="523220"/>
          </a:xfrm>
          <a:prstGeom prst="rect">
            <a:avLst/>
          </a:prstGeom>
          <a:noFill/>
        </p:spPr>
        <p:txBody>
          <a:bodyPr wrap="square" rtlCol="0">
            <a:spAutoFit/>
          </a:bodyPr>
          <a:lstStyle/>
          <a:p>
            <a:r>
              <a:rPr lang="en-US" sz="2800" dirty="0"/>
              <a:t>LCD</a:t>
            </a:r>
          </a:p>
        </p:txBody>
      </p:sp>
      <p:pic>
        <p:nvPicPr>
          <p:cNvPr id="10" name="Picture 9">
            <a:extLst>
              <a:ext uri="{FF2B5EF4-FFF2-40B4-BE49-F238E27FC236}">
                <a16:creationId xmlns:a16="http://schemas.microsoft.com/office/drawing/2014/main" id="{A0319B0A-C37E-41E5-AE5C-6DB89B9570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19" t="327" r="35532" b="19518"/>
          <a:stretch/>
        </p:blipFill>
        <p:spPr>
          <a:xfrm>
            <a:off x="6691366" y="1354297"/>
            <a:ext cx="1741682" cy="2135217"/>
          </a:xfrm>
          <a:prstGeom prst="rect">
            <a:avLst/>
          </a:prstGeom>
        </p:spPr>
      </p:pic>
      <p:sp>
        <p:nvSpPr>
          <p:cNvPr id="13" name="TextBox 12">
            <a:extLst>
              <a:ext uri="{FF2B5EF4-FFF2-40B4-BE49-F238E27FC236}">
                <a16:creationId xmlns:a16="http://schemas.microsoft.com/office/drawing/2014/main" id="{DFA2B3BE-0359-407D-A715-F7F5D031ADFF}"/>
              </a:ext>
            </a:extLst>
          </p:cNvPr>
          <p:cNvSpPr txBox="1"/>
          <p:nvPr/>
        </p:nvSpPr>
        <p:spPr>
          <a:xfrm>
            <a:off x="7189867" y="846762"/>
            <a:ext cx="838200" cy="523220"/>
          </a:xfrm>
          <a:prstGeom prst="rect">
            <a:avLst/>
          </a:prstGeom>
          <a:noFill/>
        </p:spPr>
        <p:txBody>
          <a:bodyPr wrap="square" rtlCol="0">
            <a:spAutoFit/>
          </a:bodyPr>
          <a:lstStyle/>
          <a:p>
            <a:r>
              <a:rPr lang="en-US" sz="2800" dirty="0"/>
              <a:t>LED</a:t>
            </a:r>
          </a:p>
        </p:txBody>
      </p:sp>
      <p:pic>
        <p:nvPicPr>
          <p:cNvPr id="17" name="Picture 16">
            <a:extLst>
              <a:ext uri="{FF2B5EF4-FFF2-40B4-BE49-F238E27FC236}">
                <a16:creationId xmlns:a16="http://schemas.microsoft.com/office/drawing/2014/main" id="{432F9557-7227-49BE-BAD8-2C9EB5FA0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607" y="1259238"/>
            <a:ext cx="2325337" cy="2325337"/>
          </a:xfrm>
          <a:prstGeom prst="rect">
            <a:avLst/>
          </a:prstGeom>
        </p:spPr>
      </p:pic>
      <p:sp>
        <p:nvSpPr>
          <p:cNvPr id="21" name="TextBox 20">
            <a:extLst>
              <a:ext uri="{FF2B5EF4-FFF2-40B4-BE49-F238E27FC236}">
                <a16:creationId xmlns:a16="http://schemas.microsoft.com/office/drawing/2014/main" id="{C7EF7BDA-2234-495C-BCB4-D1102216B4B4}"/>
              </a:ext>
            </a:extLst>
          </p:cNvPr>
          <p:cNvSpPr txBox="1"/>
          <p:nvPr/>
        </p:nvSpPr>
        <p:spPr>
          <a:xfrm flipH="1">
            <a:off x="4125983" y="852218"/>
            <a:ext cx="1508275" cy="523220"/>
          </a:xfrm>
          <a:prstGeom prst="rect">
            <a:avLst/>
          </a:prstGeom>
          <a:noFill/>
        </p:spPr>
        <p:txBody>
          <a:bodyPr wrap="square" rtlCol="0">
            <a:spAutoFit/>
          </a:bodyPr>
          <a:lstStyle/>
          <a:p>
            <a:r>
              <a:rPr lang="en-US" sz="2800" dirty="0"/>
              <a:t>Buzzer</a:t>
            </a:r>
          </a:p>
        </p:txBody>
      </p:sp>
      <p:pic>
        <p:nvPicPr>
          <p:cNvPr id="3" name="Picture 2">
            <a:extLst>
              <a:ext uri="{FF2B5EF4-FFF2-40B4-BE49-F238E27FC236}">
                <a16:creationId xmlns:a16="http://schemas.microsoft.com/office/drawing/2014/main" id="{0F033D77-4326-4546-B1FC-FCD2A1E931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217785">
            <a:off x="9041494" y="1205342"/>
            <a:ext cx="2498871" cy="2498871"/>
          </a:xfrm>
          <a:prstGeom prst="rect">
            <a:avLst/>
          </a:prstGeom>
        </p:spPr>
      </p:pic>
      <p:sp>
        <p:nvSpPr>
          <p:cNvPr id="4" name="TextBox 3">
            <a:extLst>
              <a:ext uri="{FF2B5EF4-FFF2-40B4-BE49-F238E27FC236}">
                <a16:creationId xmlns:a16="http://schemas.microsoft.com/office/drawing/2014/main" id="{F27EDD0B-EBEA-40AF-8D0E-6DDE385AA6F2}"/>
              </a:ext>
            </a:extLst>
          </p:cNvPr>
          <p:cNvSpPr txBox="1"/>
          <p:nvPr/>
        </p:nvSpPr>
        <p:spPr>
          <a:xfrm>
            <a:off x="9051419" y="892928"/>
            <a:ext cx="2971801" cy="954107"/>
          </a:xfrm>
          <a:prstGeom prst="rect">
            <a:avLst/>
          </a:prstGeom>
          <a:noFill/>
        </p:spPr>
        <p:txBody>
          <a:bodyPr wrap="square" rtlCol="0">
            <a:spAutoFit/>
          </a:bodyPr>
          <a:lstStyle/>
          <a:p>
            <a:r>
              <a:rPr lang="en-US" sz="2800" dirty="0"/>
              <a:t>Mini Breadboard</a:t>
            </a:r>
          </a:p>
          <a:p>
            <a:endParaRPr lang="en-US" sz="2800" dirty="0"/>
          </a:p>
        </p:txBody>
      </p:sp>
      <p:sp>
        <p:nvSpPr>
          <p:cNvPr id="2" name="TextBox 1">
            <a:extLst>
              <a:ext uri="{FF2B5EF4-FFF2-40B4-BE49-F238E27FC236}">
                <a16:creationId xmlns:a16="http://schemas.microsoft.com/office/drawing/2014/main" id="{F0F274D8-B907-4398-B940-53FF6EA0E1E3}"/>
              </a:ext>
            </a:extLst>
          </p:cNvPr>
          <p:cNvSpPr txBox="1"/>
          <p:nvPr/>
        </p:nvSpPr>
        <p:spPr>
          <a:xfrm flipH="1">
            <a:off x="242330" y="3692834"/>
            <a:ext cx="2593310" cy="2246769"/>
          </a:xfrm>
          <a:prstGeom prst="rect">
            <a:avLst/>
          </a:prstGeom>
          <a:noFill/>
        </p:spPr>
        <p:txBody>
          <a:bodyPr wrap="square" rtlCol="0">
            <a:spAutoFit/>
          </a:bodyPr>
          <a:lstStyle/>
          <a:p>
            <a:pPr algn="just"/>
            <a:r>
              <a:rPr lang="en-US" sz="2000" i="0" dirty="0">
                <a:effectLst/>
              </a:rPr>
              <a:t>This is a 16x2 LCD display screen with I2C interface. It is able to display 16x2 characters on 2 lines, white characters on blue background.</a:t>
            </a:r>
            <a:endParaRPr lang="en-US" sz="2000" dirty="0"/>
          </a:p>
        </p:txBody>
      </p:sp>
      <p:sp>
        <p:nvSpPr>
          <p:cNvPr id="5" name="TextBox 4">
            <a:extLst>
              <a:ext uri="{FF2B5EF4-FFF2-40B4-BE49-F238E27FC236}">
                <a16:creationId xmlns:a16="http://schemas.microsoft.com/office/drawing/2014/main" id="{966607AC-4C2D-41FA-98A7-281AB4C8B8DD}"/>
              </a:ext>
            </a:extLst>
          </p:cNvPr>
          <p:cNvSpPr txBox="1"/>
          <p:nvPr/>
        </p:nvSpPr>
        <p:spPr>
          <a:xfrm flipH="1">
            <a:off x="3352618" y="3692835"/>
            <a:ext cx="2601144" cy="2246769"/>
          </a:xfrm>
          <a:prstGeom prst="rect">
            <a:avLst/>
          </a:prstGeom>
          <a:noFill/>
        </p:spPr>
        <p:txBody>
          <a:bodyPr wrap="square" rtlCol="0">
            <a:spAutoFit/>
          </a:bodyPr>
          <a:lstStyle/>
          <a:p>
            <a:pPr algn="just"/>
            <a:r>
              <a:rPr lang="en-US" sz="2000" dirty="0"/>
              <a:t>Buzzer</a:t>
            </a:r>
            <a:r>
              <a:rPr lang="en-US" sz="2000" i="0" dirty="0">
                <a:effectLst/>
              </a:rPr>
              <a:t> is basically a tiny speaker that you can connect directly to an Arduino. You can make it sound a tone at a frequency you set. </a:t>
            </a:r>
            <a:endParaRPr lang="en-US" sz="2000" dirty="0"/>
          </a:p>
          <a:p>
            <a:pPr algn="just"/>
            <a:endParaRPr lang="en-US" sz="2000" dirty="0"/>
          </a:p>
        </p:txBody>
      </p:sp>
      <p:sp>
        <p:nvSpPr>
          <p:cNvPr id="9" name="TextBox 8">
            <a:extLst>
              <a:ext uri="{FF2B5EF4-FFF2-40B4-BE49-F238E27FC236}">
                <a16:creationId xmlns:a16="http://schemas.microsoft.com/office/drawing/2014/main" id="{8E12A48C-5496-4FBC-96FF-EA3AF100BD4A}"/>
              </a:ext>
            </a:extLst>
          </p:cNvPr>
          <p:cNvSpPr txBox="1"/>
          <p:nvPr/>
        </p:nvSpPr>
        <p:spPr>
          <a:xfrm>
            <a:off x="6385630" y="3721472"/>
            <a:ext cx="2514600" cy="1938992"/>
          </a:xfrm>
          <a:prstGeom prst="rect">
            <a:avLst/>
          </a:prstGeom>
          <a:noFill/>
        </p:spPr>
        <p:txBody>
          <a:bodyPr wrap="square" rtlCol="0">
            <a:spAutoFit/>
          </a:bodyPr>
          <a:lstStyle/>
          <a:p>
            <a:pPr algn="just"/>
            <a:r>
              <a:rPr lang="en-US" sz="2000" i="0" dirty="0">
                <a:effectLst/>
              </a:rPr>
              <a:t>LEDs or Light-emitting diode are small, powerful lights that are used in many different applications. </a:t>
            </a:r>
            <a:endParaRPr lang="en-US" sz="2000" dirty="0"/>
          </a:p>
          <a:p>
            <a:pPr algn="just"/>
            <a:endParaRPr lang="en-US" sz="2000" dirty="0"/>
          </a:p>
        </p:txBody>
      </p:sp>
      <p:sp>
        <p:nvSpPr>
          <p:cNvPr id="11" name="TextBox 10">
            <a:extLst>
              <a:ext uri="{FF2B5EF4-FFF2-40B4-BE49-F238E27FC236}">
                <a16:creationId xmlns:a16="http://schemas.microsoft.com/office/drawing/2014/main" id="{AD472D79-23A1-4EC0-B08B-A76EE28FE7F1}"/>
              </a:ext>
            </a:extLst>
          </p:cNvPr>
          <p:cNvSpPr txBox="1"/>
          <p:nvPr/>
        </p:nvSpPr>
        <p:spPr>
          <a:xfrm>
            <a:off x="9114787" y="3738826"/>
            <a:ext cx="2845064" cy="2369880"/>
          </a:xfrm>
          <a:prstGeom prst="rect">
            <a:avLst/>
          </a:prstGeom>
          <a:noFill/>
        </p:spPr>
        <p:txBody>
          <a:bodyPr wrap="square" rtlCol="0">
            <a:spAutoFit/>
          </a:bodyPr>
          <a:lstStyle/>
          <a:p>
            <a:pPr algn="just"/>
            <a:r>
              <a:rPr lang="en-US" sz="2000" i="0" dirty="0">
                <a:effectLst/>
              </a:rPr>
              <a:t>A breadboard allows for easy and quick creation of temporary electronic circuits or to carry out experiments with circuit design. </a:t>
            </a:r>
            <a:endParaRPr lang="en-US" sz="2000" dirty="0"/>
          </a:p>
          <a:p>
            <a:pPr algn="just"/>
            <a:endParaRPr lang="en-US" sz="2800" dirty="0"/>
          </a:p>
        </p:txBody>
      </p:sp>
    </p:spTree>
    <p:extLst>
      <p:ext uri="{BB962C8B-B14F-4D97-AF65-F5344CB8AC3E}">
        <p14:creationId xmlns:p14="http://schemas.microsoft.com/office/powerpoint/2010/main" val="10896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87ACA2-03FA-409C-B478-964F4D76272F}"/>
              </a:ext>
            </a:extLst>
          </p:cNvPr>
          <p:cNvSpPr txBox="1"/>
          <p:nvPr/>
        </p:nvSpPr>
        <p:spPr>
          <a:xfrm>
            <a:off x="1167339" y="502993"/>
            <a:ext cx="7620000" cy="1077218"/>
          </a:xfrm>
          <a:prstGeom prst="rect">
            <a:avLst/>
          </a:prstGeom>
          <a:noFill/>
        </p:spPr>
        <p:txBody>
          <a:bodyPr wrap="square" rtlCol="0">
            <a:spAutoFit/>
          </a:bodyPr>
          <a:lstStyle/>
          <a:p>
            <a:r>
              <a:rPr lang="en-US" sz="3600" dirty="0"/>
              <a:t>3. PIN AND DEVICES CONNECTION</a:t>
            </a:r>
          </a:p>
          <a:p>
            <a:pPr marL="0" indent="0">
              <a:buNone/>
            </a:pPr>
            <a:endParaRPr lang="en-US" sz="2800" dirty="0"/>
          </a:p>
        </p:txBody>
      </p:sp>
      <p:sp>
        <p:nvSpPr>
          <p:cNvPr id="13" name="TextBox 12">
            <a:extLst>
              <a:ext uri="{FF2B5EF4-FFF2-40B4-BE49-F238E27FC236}">
                <a16:creationId xmlns:a16="http://schemas.microsoft.com/office/drawing/2014/main" id="{0D0EC64F-91EA-4C34-AB66-1279421947C6}"/>
              </a:ext>
            </a:extLst>
          </p:cNvPr>
          <p:cNvSpPr txBox="1"/>
          <p:nvPr/>
        </p:nvSpPr>
        <p:spPr>
          <a:xfrm>
            <a:off x="707811" y="1554252"/>
            <a:ext cx="7546128" cy="523220"/>
          </a:xfrm>
          <a:prstGeom prst="rect">
            <a:avLst/>
          </a:prstGeom>
          <a:noFill/>
        </p:spPr>
        <p:txBody>
          <a:bodyPr wrap="square" rtlCol="0">
            <a:spAutoFit/>
          </a:bodyPr>
          <a:lstStyle/>
          <a:p>
            <a:r>
              <a:rPr lang="en-US" sz="2800" dirty="0"/>
              <a:t>Connect Gear motor with Motor driver to Arduino</a:t>
            </a:r>
          </a:p>
        </p:txBody>
      </p:sp>
      <p:pic>
        <p:nvPicPr>
          <p:cNvPr id="3" name="Picture 2">
            <a:extLst>
              <a:ext uri="{FF2B5EF4-FFF2-40B4-BE49-F238E27FC236}">
                <a16:creationId xmlns:a16="http://schemas.microsoft.com/office/drawing/2014/main" id="{AC4DC469-4748-4EEE-A5B5-36FD42B0A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39" y="2234954"/>
            <a:ext cx="5761562" cy="3841041"/>
          </a:xfrm>
          <a:prstGeom prst="rect">
            <a:avLst/>
          </a:prstGeom>
        </p:spPr>
      </p:pic>
      <p:graphicFrame>
        <p:nvGraphicFramePr>
          <p:cNvPr id="7" name="Table 7">
            <a:extLst>
              <a:ext uri="{FF2B5EF4-FFF2-40B4-BE49-F238E27FC236}">
                <a16:creationId xmlns:a16="http://schemas.microsoft.com/office/drawing/2014/main" id="{85B7F250-86AE-4A11-9808-D0FDF708B4A3}"/>
              </a:ext>
            </a:extLst>
          </p:cNvPr>
          <p:cNvGraphicFramePr>
            <a:graphicFrameLocks noGrp="1"/>
          </p:cNvGraphicFramePr>
          <p:nvPr>
            <p:extLst>
              <p:ext uri="{D42A27DB-BD31-4B8C-83A1-F6EECF244321}">
                <p14:modId xmlns:p14="http://schemas.microsoft.com/office/powerpoint/2010/main" val="2240049113"/>
              </p:ext>
            </p:extLst>
          </p:nvPr>
        </p:nvGraphicFramePr>
        <p:xfrm>
          <a:off x="6856412" y="2209800"/>
          <a:ext cx="4495800" cy="384104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290723135"/>
                    </a:ext>
                  </a:extLst>
                </a:gridCol>
                <a:gridCol w="2362200">
                  <a:extLst>
                    <a:ext uri="{9D8B030D-6E8A-4147-A177-3AD203B41FA5}">
                      <a16:colId xmlns:a16="http://schemas.microsoft.com/office/drawing/2014/main" val="4098259363"/>
                    </a:ext>
                  </a:extLst>
                </a:gridCol>
              </a:tblGrid>
              <a:tr h="548720">
                <a:tc>
                  <a:txBody>
                    <a:bodyPr/>
                    <a:lstStyle/>
                    <a:p>
                      <a:pPr algn="ctr"/>
                      <a:r>
                        <a:rPr lang="en-US" dirty="0"/>
                        <a:t>Motor Driver</a:t>
                      </a:r>
                    </a:p>
                  </a:txBody>
                  <a:tcPr/>
                </a:tc>
                <a:tc>
                  <a:txBody>
                    <a:bodyPr/>
                    <a:lstStyle/>
                    <a:p>
                      <a:pPr algn="ctr"/>
                      <a:r>
                        <a:rPr lang="en-US" dirty="0"/>
                        <a:t>Arduino</a:t>
                      </a:r>
                    </a:p>
                  </a:txBody>
                  <a:tcPr/>
                </a:tc>
                <a:extLst>
                  <a:ext uri="{0D108BD9-81ED-4DB2-BD59-A6C34878D82A}">
                    <a16:rowId xmlns:a16="http://schemas.microsoft.com/office/drawing/2014/main" val="325640453"/>
                  </a:ext>
                </a:extLst>
              </a:tr>
              <a:tr h="548720">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2277076618"/>
                  </a:ext>
                </a:extLst>
              </a:tr>
              <a:tr h="548720">
                <a:tc>
                  <a:txBody>
                    <a:bodyPr/>
                    <a:lstStyle/>
                    <a:p>
                      <a:pPr algn="ctr"/>
                      <a:r>
                        <a:rPr lang="en-US" dirty="0"/>
                        <a:t>5V</a:t>
                      </a:r>
                    </a:p>
                  </a:txBody>
                  <a:tcPr/>
                </a:tc>
                <a:tc>
                  <a:txBody>
                    <a:bodyPr/>
                    <a:lstStyle/>
                    <a:p>
                      <a:pPr algn="ctr"/>
                      <a:r>
                        <a:rPr lang="en-US" dirty="0"/>
                        <a:t>5V</a:t>
                      </a:r>
                    </a:p>
                  </a:txBody>
                  <a:tcPr/>
                </a:tc>
                <a:extLst>
                  <a:ext uri="{0D108BD9-81ED-4DB2-BD59-A6C34878D82A}">
                    <a16:rowId xmlns:a16="http://schemas.microsoft.com/office/drawing/2014/main" val="3535181134"/>
                  </a:ext>
                </a:extLst>
              </a:tr>
              <a:tr h="548720">
                <a:tc>
                  <a:txBody>
                    <a:bodyPr/>
                    <a:lstStyle/>
                    <a:p>
                      <a:pPr algn="ctr"/>
                      <a:r>
                        <a:rPr lang="en-US" dirty="0"/>
                        <a:t>INP1</a:t>
                      </a:r>
                    </a:p>
                  </a:txBody>
                  <a:tcPr/>
                </a:tc>
                <a:tc>
                  <a:txBody>
                    <a:bodyPr/>
                    <a:lstStyle/>
                    <a:p>
                      <a:pPr algn="ctr"/>
                      <a:r>
                        <a:rPr lang="en-US" dirty="0"/>
                        <a:t>PIN12</a:t>
                      </a:r>
                    </a:p>
                  </a:txBody>
                  <a:tcPr/>
                </a:tc>
                <a:extLst>
                  <a:ext uri="{0D108BD9-81ED-4DB2-BD59-A6C34878D82A}">
                    <a16:rowId xmlns:a16="http://schemas.microsoft.com/office/drawing/2014/main" val="2894591028"/>
                  </a:ext>
                </a:extLst>
              </a:tr>
              <a:tr h="548720">
                <a:tc>
                  <a:txBody>
                    <a:bodyPr/>
                    <a:lstStyle/>
                    <a:p>
                      <a:pPr algn="ctr"/>
                      <a:r>
                        <a:rPr lang="en-US" dirty="0"/>
                        <a:t>INP2</a:t>
                      </a:r>
                    </a:p>
                  </a:txBody>
                  <a:tcPr/>
                </a:tc>
                <a:tc>
                  <a:txBody>
                    <a:bodyPr/>
                    <a:lstStyle/>
                    <a:p>
                      <a:pPr algn="ctr"/>
                      <a:r>
                        <a:rPr lang="en-US" dirty="0"/>
                        <a:t>PIN11</a:t>
                      </a:r>
                    </a:p>
                  </a:txBody>
                  <a:tcPr/>
                </a:tc>
                <a:extLst>
                  <a:ext uri="{0D108BD9-81ED-4DB2-BD59-A6C34878D82A}">
                    <a16:rowId xmlns:a16="http://schemas.microsoft.com/office/drawing/2014/main" val="3468542377"/>
                  </a:ext>
                </a:extLst>
              </a:tr>
              <a:tr h="548720">
                <a:tc>
                  <a:txBody>
                    <a:bodyPr/>
                    <a:lstStyle/>
                    <a:p>
                      <a:pPr algn="ctr"/>
                      <a:r>
                        <a:rPr lang="en-US" dirty="0"/>
                        <a:t>INP3</a:t>
                      </a:r>
                    </a:p>
                  </a:txBody>
                  <a:tcPr/>
                </a:tc>
                <a:tc>
                  <a:txBody>
                    <a:bodyPr/>
                    <a:lstStyle/>
                    <a:p>
                      <a:pPr algn="ctr"/>
                      <a:r>
                        <a:rPr lang="en-US" dirty="0"/>
                        <a:t>PIN10</a:t>
                      </a:r>
                    </a:p>
                  </a:txBody>
                  <a:tcPr/>
                </a:tc>
                <a:extLst>
                  <a:ext uri="{0D108BD9-81ED-4DB2-BD59-A6C34878D82A}">
                    <a16:rowId xmlns:a16="http://schemas.microsoft.com/office/drawing/2014/main" val="365653267"/>
                  </a:ext>
                </a:extLst>
              </a:tr>
              <a:tr h="548720">
                <a:tc>
                  <a:txBody>
                    <a:bodyPr/>
                    <a:lstStyle/>
                    <a:p>
                      <a:pPr algn="ctr"/>
                      <a:r>
                        <a:rPr lang="en-US" dirty="0"/>
                        <a:t>INP4</a:t>
                      </a:r>
                    </a:p>
                  </a:txBody>
                  <a:tcPr/>
                </a:tc>
                <a:tc>
                  <a:txBody>
                    <a:bodyPr/>
                    <a:lstStyle/>
                    <a:p>
                      <a:pPr algn="ctr"/>
                      <a:r>
                        <a:rPr lang="en-US" dirty="0"/>
                        <a:t>PIN9</a:t>
                      </a:r>
                    </a:p>
                  </a:txBody>
                  <a:tcPr/>
                </a:tc>
                <a:extLst>
                  <a:ext uri="{0D108BD9-81ED-4DB2-BD59-A6C34878D82A}">
                    <a16:rowId xmlns:a16="http://schemas.microsoft.com/office/drawing/2014/main" val="355179885"/>
                  </a:ext>
                </a:extLst>
              </a:tr>
            </a:tbl>
          </a:graphicData>
        </a:graphic>
      </p:graphicFrame>
    </p:spTree>
    <p:extLst>
      <p:ext uri="{BB962C8B-B14F-4D97-AF65-F5344CB8AC3E}">
        <p14:creationId xmlns:p14="http://schemas.microsoft.com/office/powerpoint/2010/main" val="20818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60505E-3381-4CE6-935D-CF12AE563D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8212" y="571500"/>
            <a:ext cx="7620000" cy="5715000"/>
          </a:xfrm>
          <a:prstGeom prst="rect">
            <a:avLst/>
          </a:prstGeom>
        </p:spPr>
      </p:pic>
    </p:spTree>
    <p:extLst>
      <p:ext uri="{BB962C8B-B14F-4D97-AF65-F5344CB8AC3E}">
        <p14:creationId xmlns:p14="http://schemas.microsoft.com/office/powerpoint/2010/main" val="345764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8E362A-5870-43B2-96B3-C1D542625C38}"/>
              </a:ext>
            </a:extLst>
          </p:cNvPr>
          <p:cNvSpPr txBox="1"/>
          <p:nvPr/>
        </p:nvSpPr>
        <p:spPr>
          <a:xfrm>
            <a:off x="912812" y="617000"/>
            <a:ext cx="5867400" cy="523220"/>
          </a:xfrm>
          <a:prstGeom prst="rect">
            <a:avLst/>
          </a:prstGeom>
          <a:noFill/>
        </p:spPr>
        <p:txBody>
          <a:bodyPr wrap="square" rtlCol="0">
            <a:spAutoFit/>
          </a:bodyPr>
          <a:lstStyle/>
          <a:p>
            <a:r>
              <a:rPr lang="en-US" sz="2800" dirty="0"/>
              <a:t>Connect HC-06 Bluetooth to Arduino</a:t>
            </a:r>
          </a:p>
        </p:txBody>
      </p:sp>
      <p:pic>
        <p:nvPicPr>
          <p:cNvPr id="7" name="Picture 6">
            <a:extLst>
              <a:ext uri="{FF2B5EF4-FFF2-40B4-BE49-F238E27FC236}">
                <a16:creationId xmlns:a16="http://schemas.microsoft.com/office/drawing/2014/main" id="{BF5BE65B-3467-4292-8074-AC650035C368}"/>
              </a:ext>
            </a:extLst>
          </p:cNvPr>
          <p:cNvPicPr>
            <a:picLocks noChangeAspect="1"/>
          </p:cNvPicPr>
          <p:nvPr/>
        </p:nvPicPr>
        <p:blipFill rotWithShape="1">
          <a:blip r:embed="rId2">
            <a:extLst>
              <a:ext uri="{28A0092B-C50C-407E-A947-70E740481C1C}">
                <a14:useLocalDpi xmlns:a14="http://schemas.microsoft.com/office/drawing/2010/main" val="0"/>
              </a:ext>
            </a:extLst>
          </a:blip>
          <a:srcRect b="6666"/>
          <a:stretch/>
        </p:blipFill>
        <p:spPr>
          <a:xfrm>
            <a:off x="1043179" y="1324097"/>
            <a:ext cx="5493599" cy="4905807"/>
          </a:xfrm>
          <a:prstGeom prst="rect">
            <a:avLst/>
          </a:prstGeom>
        </p:spPr>
      </p:pic>
      <p:graphicFrame>
        <p:nvGraphicFramePr>
          <p:cNvPr id="2" name="Table 2">
            <a:extLst>
              <a:ext uri="{FF2B5EF4-FFF2-40B4-BE49-F238E27FC236}">
                <a16:creationId xmlns:a16="http://schemas.microsoft.com/office/drawing/2014/main" id="{7AFC9C55-9E6E-402E-9320-03C81E6B304F}"/>
              </a:ext>
            </a:extLst>
          </p:cNvPr>
          <p:cNvGraphicFramePr>
            <a:graphicFrameLocks noGrp="1"/>
          </p:cNvGraphicFramePr>
          <p:nvPr>
            <p:extLst>
              <p:ext uri="{D42A27DB-BD31-4B8C-83A1-F6EECF244321}">
                <p14:modId xmlns:p14="http://schemas.microsoft.com/office/powerpoint/2010/main" val="310384474"/>
              </p:ext>
            </p:extLst>
          </p:nvPr>
        </p:nvGraphicFramePr>
        <p:xfrm>
          <a:off x="6932612" y="2362200"/>
          <a:ext cx="4648200" cy="2286000"/>
        </p:xfrm>
        <a:graphic>
          <a:graphicData uri="http://schemas.openxmlformats.org/drawingml/2006/table">
            <a:tbl>
              <a:tblPr firstRow="1" bandRow="1">
                <a:tableStyleId>{5C22544A-7EE6-4342-B048-85BDC9FD1C3A}</a:tableStyleId>
              </a:tblPr>
              <a:tblGrid>
                <a:gridCol w="2324100">
                  <a:extLst>
                    <a:ext uri="{9D8B030D-6E8A-4147-A177-3AD203B41FA5}">
                      <a16:colId xmlns:a16="http://schemas.microsoft.com/office/drawing/2014/main" val="121830738"/>
                    </a:ext>
                  </a:extLst>
                </a:gridCol>
                <a:gridCol w="2324100">
                  <a:extLst>
                    <a:ext uri="{9D8B030D-6E8A-4147-A177-3AD203B41FA5}">
                      <a16:colId xmlns:a16="http://schemas.microsoft.com/office/drawing/2014/main" val="1367812829"/>
                    </a:ext>
                  </a:extLst>
                </a:gridCol>
              </a:tblGrid>
              <a:tr h="370840">
                <a:tc>
                  <a:txBody>
                    <a:bodyPr/>
                    <a:lstStyle/>
                    <a:p>
                      <a:r>
                        <a:rPr lang="en-US" dirty="0"/>
                        <a:t>Bluetooth</a:t>
                      </a:r>
                    </a:p>
                  </a:txBody>
                  <a:tcPr/>
                </a:tc>
                <a:tc>
                  <a:txBody>
                    <a:bodyPr/>
                    <a:lstStyle/>
                    <a:p>
                      <a:r>
                        <a:rPr lang="en-US" dirty="0"/>
                        <a:t>Arduino</a:t>
                      </a:r>
                    </a:p>
                  </a:txBody>
                  <a:tcPr/>
                </a:tc>
                <a:extLst>
                  <a:ext uri="{0D108BD9-81ED-4DB2-BD59-A6C34878D82A}">
                    <a16:rowId xmlns:a16="http://schemas.microsoft.com/office/drawing/2014/main" val="3592436790"/>
                  </a:ext>
                </a:extLst>
              </a:tr>
              <a:tr h="370840">
                <a:tc>
                  <a:txBody>
                    <a:bodyPr/>
                    <a:lstStyle/>
                    <a:p>
                      <a:r>
                        <a:rPr lang="en-US" dirty="0"/>
                        <a:t>VCC</a:t>
                      </a:r>
                    </a:p>
                  </a:txBody>
                  <a:tcPr/>
                </a:tc>
                <a:tc>
                  <a:txBody>
                    <a:bodyPr/>
                    <a:lstStyle/>
                    <a:p>
                      <a:r>
                        <a:rPr lang="en-US" dirty="0"/>
                        <a:t>5V</a:t>
                      </a:r>
                    </a:p>
                  </a:txBody>
                  <a:tcPr/>
                </a:tc>
                <a:extLst>
                  <a:ext uri="{0D108BD9-81ED-4DB2-BD59-A6C34878D82A}">
                    <a16:rowId xmlns:a16="http://schemas.microsoft.com/office/drawing/2014/main" val="252352039"/>
                  </a:ext>
                </a:extLst>
              </a:tr>
              <a:tr h="370840">
                <a:tc>
                  <a:txBody>
                    <a:bodyPr/>
                    <a:lstStyle/>
                    <a:p>
                      <a:r>
                        <a:rPr lang="en-US" dirty="0"/>
                        <a:t>GND</a:t>
                      </a:r>
                    </a:p>
                  </a:txBody>
                  <a:tcPr/>
                </a:tc>
                <a:tc>
                  <a:txBody>
                    <a:bodyPr/>
                    <a:lstStyle/>
                    <a:p>
                      <a:r>
                        <a:rPr lang="en-US" dirty="0"/>
                        <a:t>GND</a:t>
                      </a:r>
                    </a:p>
                  </a:txBody>
                  <a:tcPr/>
                </a:tc>
                <a:extLst>
                  <a:ext uri="{0D108BD9-81ED-4DB2-BD59-A6C34878D82A}">
                    <a16:rowId xmlns:a16="http://schemas.microsoft.com/office/drawing/2014/main" val="739271646"/>
                  </a:ext>
                </a:extLst>
              </a:tr>
              <a:tr h="370840">
                <a:tc>
                  <a:txBody>
                    <a:bodyPr/>
                    <a:lstStyle/>
                    <a:p>
                      <a:r>
                        <a:rPr lang="en-US" dirty="0"/>
                        <a:t>TXD</a:t>
                      </a:r>
                    </a:p>
                  </a:txBody>
                  <a:tcPr/>
                </a:tc>
                <a:tc>
                  <a:txBody>
                    <a:bodyPr/>
                    <a:lstStyle/>
                    <a:p>
                      <a:r>
                        <a:rPr lang="en-US" dirty="0"/>
                        <a:t>PIN2</a:t>
                      </a:r>
                    </a:p>
                  </a:txBody>
                  <a:tcPr/>
                </a:tc>
                <a:extLst>
                  <a:ext uri="{0D108BD9-81ED-4DB2-BD59-A6C34878D82A}">
                    <a16:rowId xmlns:a16="http://schemas.microsoft.com/office/drawing/2014/main" val="2574007704"/>
                  </a:ext>
                </a:extLst>
              </a:tr>
              <a:tr h="370840">
                <a:tc>
                  <a:txBody>
                    <a:bodyPr/>
                    <a:lstStyle/>
                    <a:p>
                      <a:r>
                        <a:rPr lang="en-US" dirty="0"/>
                        <a:t>RXD</a:t>
                      </a:r>
                    </a:p>
                  </a:txBody>
                  <a:tcPr/>
                </a:tc>
                <a:tc>
                  <a:txBody>
                    <a:bodyPr/>
                    <a:lstStyle/>
                    <a:p>
                      <a:r>
                        <a:rPr lang="en-US" dirty="0"/>
                        <a:t>PIN3</a:t>
                      </a:r>
                    </a:p>
                  </a:txBody>
                  <a:tcPr/>
                </a:tc>
                <a:extLst>
                  <a:ext uri="{0D108BD9-81ED-4DB2-BD59-A6C34878D82A}">
                    <a16:rowId xmlns:a16="http://schemas.microsoft.com/office/drawing/2014/main" val="3091237471"/>
                  </a:ext>
                </a:extLst>
              </a:tr>
            </a:tbl>
          </a:graphicData>
        </a:graphic>
      </p:graphicFrame>
    </p:spTree>
    <p:extLst>
      <p:ext uri="{BB962C8B-B14F-4D97-AF65-F5344CB8AC3E}">
        <p14:creationId xmlns:p14="http://schemas.microsoft.com/office/powerpoint/2010/main" val="232270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296B4-745E-4703-A039-AE2C61C1E3FA}"/>
              </a:ext>
            </a:extLst>
          </p:cNvPr>
          <p:cNvPicPr>
            <a:picLocks noChangeAspect="1"/>
          </p:cNvPicPr>
          <p:nvPr/>
        </p:nvPicPr>
        <p:blipFill rotWithShape="1">
          <a:blip r:embed="rId2">
            <a:extLst>
              <a:ext uri="{28A0092B-C50C-407E-A947-70E740481C1C}">
                <a14:useLocalDpi xmlns:a14="http://schemas.microsoft.com/office/drawing/2010/main" val="0"/>
              </a:ext>
            </a:extLst>
          </a:blip>
          <a:srcRect b="5916"/>
          <a:stretch/>
        </p:blipFill>
        <p:spPr>
          <a:xfrm>
            <a:off x="379412" y="1752600"/>
            <a:ext cx="6899460" cy="3581400"/>
          </a:xfrm>
          <a:prstGeom prst="rect">
            <a:avLst/>
          </a:prstGeom>
        </p:spPr>
      </p:pic>
      <p:sp>
        <p:nvSpPr>
          <p:cNvPr id="4" name="TextBox 3">
            <a:extLst>
              <a:ext uri="{FF2B5EF4-FFF2-40B4-BE49-F238E27FC236}">
                <a16:creationId xmlns:a16="http://schemas.microsoft.com/office/drawing/2014/main" id="{BEA2C2A5-34DE-4B77-9914-692D28AD1966}"/>
              </a:ext>
            </a:extLst>
          </p:cNvPr>
          <p:cNvSpPr txBox="1"/>
          <p:nvPr/>
        </p:nvSpPr>
        <p:spPr>
          <a:xfrm flipH="1">
            <a:off x="531812" y="914400"/>
            <a:ext cx="4297681" cy="523220"/>
          </a:xfrm>
          <a:prstGeom prst="rect">
            <a:avLst/>
          </a:prstGeom>
          <a:noFill/>
        </p:spPr>
        <p:txBody>
          <a:bodyPr wrap="square" rtlCol="0">
            <a:spAutoFit/>
          </a:bodyPr>
          <a:lstStyle/>
          <a:p>
            <a:r>
              <a:rPr lang="en-US" sz="2800" dirty="0"/>
              <a:t>Connect lcd i2c to Arduino</a:t>
            </a:r>
          </a:p>
        </p:txBody>
      </p:sp>
      <p:graphicFrame>
        <p:nvGraphicFramePr>
          <p:cNvPr id="2" name="Table 4">
            <a:extLst>
              <a:ext uri="{FF2B5EF4-FFF2-40B4-BE49-F238E27FC236}">
                <a16:creationId xmlns:a16="http://schemas.microsoft.com/office/drawing/2014/main" id="{A577FF4A-B743-4566-93E6-6784A645E514}"/>
              </a:ext>
            </a:extLst>
          </p:cNvPr>
          <p:cNvGraphicFramePr>
            <a:graphicFrameLocks noGrp="1"/>
          </p:cNvGraphicFramePr>
          <p:nvPr>
            <p:extLst>
              <p:ext uri="{D42A27DB-BD31-4B8C-83A1-F6EECF244321}">
                <p14:modId xmlns:p14="http://schemas.microsoft.com/office/powerpoint/2010/main" val="1450574180"/>
              </p:ext>
            </p:extLst>
          </p:nvPr>
        </p:nvGraphicFramePr>
        <p:xfrm>
          <a:off x="7542212" y="2514600"/>
          <a:ext cx="4191000" cy="22860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966029266"/>
                    </a:ext>
                  </a:extLst>
                </a:gridCol>
                <a:gridCol w="2095500">
                  <a:extLst>
                    <a:ext uri="{9D8B030D-6E8A-4147-A177-3AD203B41FA5}">
                      <a16:colId xmlns:a16="http://schemas.microsoft.com/office/drawing/2014/main" val="268278858"/>
                    </a:ext>
                  </a:extLst>
                </a:gridCol>
              </a:tblGrid>
              <a:tr h="297180">
                <a:tc>
                  <a:txBody>
                    <a:bodyPr/>
                    <a:lstStyle/>
                    <a:p>
                      <a:pPr algn="ctr"/>
                      <a:r>
                        <a:rPr lang="en-US" dirty="0"/>
                        <a:t>I2C</a:t>
                      </a:r>
                    </a:p>
                  </a:txBody>
                  <a:tcPr/>
                </a:tc>
                <a:tc>
                  <a:txBody>
                    <a:bodyPr/>
                    <a:lstStyle/>
                    <a:p>
                      <a:pPr algn="ctr"/>
                      <a:r>
                        <a:rPr lang="en-US" dirty="0"/>
                        <a:t>Arduino</a:t>
                      </a:r>
                    </a:p>
                  </a:txBody>
                  <a:tcPr/>
                </a:tc>
                <a:extLst>
                  <a:ext uri="{0D108BD9-81ED-4DB2-BD59-A6C34878D82A}">
                    <a16:rowId xmlns:a16="http://schemas.microsoft.com/office/drawing/2014/main" val="3512635708"/>
                  </a:ext>
                </a:extLst>
              </a:tr>
              <a:tr h="411480">
                <a:tc>
                  <a:txBody>
                    <a:bodyPr/>
                    <a:lstStyle/>
                    <a:p>
                      <a:pPr algn="ctr"/>
                      <a:r>
                        <a:rPr lang="en-US" dirty="0"/>
                        <a:t>GND</a:t>
                      </a:r>
                    </a:p>
                  </a:txBody>
                  <a:tcPr/>
                </a:tc>
                <a:tc>
                  <a:txBody>
                    <a:bodyPr/>
                    <a:lstStyle/>
                    <a:p>
                      <a:pPr algn="ctr"/>
                      <a:r>
                        <a:rPr lang="en-US" dirty="0"/>
                        <a:t>GND</a:t>
                      </a:r>
                    </a:p>
                  </a:txBody>
                  <a:tcPr/>
                </a:tc>
                <a:extLst>
                  <a:ext uri="{0D108BD9-81ED-4DB2-BD59-A6C34878D82A}">
                    <a16:rowId xmlns:a16="http://schemas.microsoft.com/office/drawing/2014/main" val="4201342721"/>
                  </a:ext>
                </a:extLst>
              </a:tr>
              <a:tr h="411480">
                <a:tc>
                  <a:txBody>
                    <a:bodyPr/>
                    <a:lstStyle/>
                    <a:p>
                      <a:pPr algn="ctr"/>
                      <a:r>
                        <a:rPr lang="en-US" dirty="0"/>
                        <a:t>VCC</a:t>
                      </a:r>
                    </a:p>
                  </a:txBody>
                  <a:tcPr/>
                </a:tc>
                <a:tc>
                  <a:txBody>
                    <a:bodyPr/>
                    <a:lstStyle/>
                    <a:p>
                      <a:pPr algn="ctr"/>
                      <a:r>
                        <a:rPr lang="en-US" dirty="0"/>
                        <a:t>5V</a:t>
                      </a:r>
                    </a:p>
                  </a:txBody>
                  <a:tcPr/>
                </a:tc>
                <a:extLst>
                  <a:ext uri="{0D108BD9-81ED-4DB2-BD59-A6C34878D82A}">
                    <a16:rowId xmlns:a16="http://schemas.microsoft.com/office/drawing/2014/main" val="1164713146"/>
                  </a:ext>
                </a:extLst>
              </a:tr>
              <a:tr h="411480">
                <a:tc>
                  <a:txBody>
                    <a:bodyPr/>
                    <a:lstStyle/>
                    <a:p>
                      <a:pPr algn="ctr"/>
                      <a:r>
                        <a:rPr lang="en-US" dirty="0"/>
                        <a:t>SDA</a:t>
                      </a:r>
                    </a:p>
                  </a:txBody>
                  <a:tcPr/>
                </a:tc>
                <a:tc>
                  <a:txBody>
                    <a:bodyPr/>
                    <a:lstStyle/>
                    <a:p>
                      <a:pPr algn="ctr"/>
                      <a:r>
                        <a:rPr lang="en-US" dirty="0"/>
                        <a:t>A4</a:t>
                      </a:r>
                    </a:p>
                  </a:txBody>
                  <a:tcPr/>
                </a:tc>
                <a:extLst>
                  <a:ext uri="{0D108BD9-81ED-4DB2-BD59-A6C34878D82A}">
                    <a16:rowId xmlns:a16="http://schemas.microsoft.com/office/drawing/2014/main" val="361953115"/>
                  </a:ext>
                </a:extLst>
              </a:tr>
              <a:tr h="411480">
                <a:tc>
                  <a:txBody>
                    <a:bodyPr/>
                    <a:lstStyle/>
                    <a:p>
                      <a:pPr algn="ctr"/>
                      <a:r>
                        <a:rPr lang="en-US" dirty="0"/>
                        <a:t>SCL</a:t>
                      </a:r>
                    </a:p>
                  </a:txBody>
                  <a:tcPr/>
                </a:tc>
                <a:tc>
                  <a:txBody>
                    <a:bodyPr/>
                    <a:lstStyle/>
                    <a:p>
                      <a:pPr algn="ctr"/>
                      <a:r>
                        <a:rPr lang="en-US" dirty="0"/>
                        <a:t>A5</a:t>
                      </a:r>
                    </a:p>
                  </a:txBody>
                  <a:tcPr/>
                </a:tc>
                <a:extLst>
                  <a:ext uri="{0D108BD9-81ED-4DB2-BD59-A6C34878D82A}">
                    <a16:rowId xmlns:a16="http://schemas.microsoft.com/office/drawing/2014/main" val="2971927864"/>
                  </a:ext>
                </a:extLst>
              </a:tr>
            </a:tbl>
          </a:graphicData>
        </a:graphic>
      </p:graphicFrame>
    </p:spTree>
    <p:extLst>
      <p:ext uri="{BB962C8B-B14F-4D97-AF65-F5344CB8AC3E}">
        <p14:creationId xmlns:p14="http://schemas.microsoft.com/office/powerpoint/2010/main" val="46754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751012" y="1066800"/>
            <a:ext cx="7543799" cy="4724400"/>
          </a:xfrm>
        </p:spPr>
        <p:txBody>
          <a:bodyPr>
            <a:normAutofit fontScale="85000" lnSpcReduction="20000"/>
          </a:bodyPr>
          <a:lstStyle/>
          <a:p>
            <a:pPr marL="0" indent="0">
              <a:buNone/>
            </a:pPr>
            <a:endParaRPr lang="en-US" dirty="0"/>
          </a:p>
          <a:p>
            <a:r>
              <a:rPr lang="en-US" dirty="0"/>
              <a:t>INTRODUCTION</a:t>
            </a:r>
          </a:p>
          <a:p>
            <a:r>
              <a:rPr lang="en-US" dirty="0"/>
              <a:t>LIST OF COMPONENTS</a:t>
            </a:r>
          </a:p>
          <a:p>
            <a:r>
              <a:rPr lang="en-US" dirty="0"/>
              <a:t>PIN AND DEVICES CONNECTION</a:t>
            </a:r>
          </a:p>
          <a:p>
            <a:r>
              <a:rPr lang="en-US" dirty="0"/>
              <a:t>BLOCK DIAGRAM</a:t>
            </a:r>
          </a:p>
          <a:p>
            <a:r>
              <a:rPr lang="en-US" dirty="0"/>
              <a:t>REMOTE APP</a:t>
            </a:r>
          </a:p>
          <a:p>
            <a:r>
              <a:rPr lang="en-US" dirty="0"/>
              <a:t>VIDEO AND CODING</a:t>
            </a:r>
          </a:p>
          <a:p>
            <a:r>
              <a:rPr lang="en-US" dirty="0"/>
              <a:t>PRACTICE</a:t>
            </a:r>
          </a:p>
          <a:p>
            <a:r>
              <a:rPr lang="en-US" dirty="0"/>
              <a:t>DOWNLOAD PROJECT MATERIALS</a:t>
            </a:r>
          </a:p>
          <a:p>
            <a:r>
              <a:rPr lang="en-US" dirty="0"/>
              <a:t>QUESTIONS AND ANSWERS</a:t>
            </a:r>
          </a:p>
        </p:txBody>
      </p:sp>
      <p:sp>
        <p:nvSpPr>
          <p:cNvPr id="3" name="Title 2">
            <a:extLst>
              <a:ext uri="{FF2B5EF4-FFF2-40B4-BE49-F238E27FC236}">
                <a16:creationId xmlns:a16="http://schemas.microsoft.com/office/drawing/2014/main" id="{391CAB31-BC69-4E6C-A438-1497E378D77C}"/>
              </a:ext>
            </a:extLst>
          </p:cNvPr>
          <p:cNvSpPr>
            <a:spLocks noGrp="1"/>
          </p:cNvSpPr>
          <p:nvPr>
            <p:ph type="title"/>
          </p:nvPr>
        </p:nvSpPr>
        <p:spPr>
          <a:xfrm>
            <a:off x="1827212" y="533400"/>
            <a:ext cx="5486400" cy="690563"/>
          </a:xfrm>
        </p:spPr>
        <p:txBody>
          <a:bodyPr/>
          <a:lstStyle/>
          <a:p>
            <a:r>
              <a:rPr lang="en-US" dirty="0"/>
              <a:t>CONTENTS:</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01DFC1-C595-446F-9CFB-0E62B78C9E50}"/>
              </a:ext>
            </a:extLst>
          </p:cNvPr>
          <p:cNvPicPr>
            <a:picLocks noChangeAspect="1"/>
          </p:cNvPicPr>
          <p:nvPr/>
        </p:nvPicPr>
        <p:blipFill rotWithShape="1">
          <a:blip r:embed="rId2">
            <a:extLst>
              <a:ext uri="{28A0092B-C50C-407E-A947-70E740481C1C}">
                <a14:useLocalDpi xmlns:a14="http://schemas.microsoft.com/office/drawing/2010/main" val="0"/>
              </a:ext>
            </a:extLst>
          </a:blip>
          <a:srcRect b="5584"/>
          <a:stretch/>
        </p:blipFill>
        <p:spPr>
          <a:xfrm rot="10800000">
            <a:off x="1494932" y="1066801"/>
            <a:ext cx="4267200" cy="5153997"/>
          </a:xfrm>
          <a:prstGeom prst="rect">
            <a:avLst/>
          </a:prstGeom>
        </p:spPr>
      </p:pic>
      <p:pic>
        <p:nvPicPr>
          <p:cNvPr id="8" name="Picture 7">
            <a:extLst>
              <a:ext uri="{FF2B5EF4-FFF2-40B4-BE49-F238E27FC236}">
                <a16:creationId xmlns:a16="http://schemas.microsoft.com/office/drawing/2014/main" id="{9F254634-3A1E-4579-87F6-4045B4BED531}"/>
              </a:ext>
            </a:extLst>
          </p:cNvPr>
          <p:cNvPicPr>
            <a:picLocks noChangeAspect="1"/>
          </p:cNvPicPr>
          <p:nvPr/>
        </p:nvPicPr>
        <p:blipFill rotWithShape="1">
          <a:blip r:embed="rId3">
            <a:extLst>
              <a:ext uri="{28A0092B-C50C-407E-A947-70E740481C1C}">
                <a14:useLocalDpi xmlns:a14="http://schemas.microsoft.com/office/drawing/2010/main" val="0"/>
              </a:ext>
            </a:extLst>
          </a:blip>
          <a:srcRect b="4971"/>
          <a:stretch/>
        </p:blipFill>
        <p:spPr>
          <a:xfrm>
            <a:off x="6627812" y="1059156"/>
            <a:ext cx="4066081" cy="5161642"/>
          </a:xfrm>
          <a:prstGeom prst="rect">
            <a:avLst/>
          </a:prstGeom>
        </p:spPr>
      </p:pic>
      <p:sp>
        <p:nvSpPr>
          <p:cNvPr id="9" name="TextBox 8">
            <a:extLst>
              <a:ext uri="{FF2B5EF4-FFF2-40B4-BE49-F238E27FC236}">
                <a16:creationId xmlns:a16="http://schemas.microsoft.com/office/drawing/2014/main" id="{A5C646FF-FE18-4B04-9E92-D4765CE01869}"/>
              </a:ext>
            </a:extLst>
          </p:cNvPr>
          <p:cNvSpPr txBox="1"/>
          <p:nvPr/>
        </p:nvSpPr>
        <p:spPr>
          <a:xfrm>
            <a:off x="1517757" y="375591"/>
            <a:ext cx="4267201" cy="523220"/>
          </a:xfrm>
          <a:prstGeom prst="rect">
            <a:avLst/>
          </a:prstGeom>
          <a:noFill/>
        </p:spPr>
        <p:txBody>
          <a:bodyPr wrap="square" rtlCol="0">
            <a:spAutoFit/>
          </a:bodyPr>
          <a:lstStyle/>
          <a:p>
            <a:r>
              <a:rPr lang="en-US" sz="2800" dirty="0"/>
              <a:t>Connect Buzzer to Arduino</a:t>
            </a:r>
          </a:p>
        </p:txBody>
      </p:sp>
      <p:sp>
        <p:nvSpPr>
          <p:cNvPr id="10" name="TextBox 9">
            <a:extLst>
              <a:ext uri="{FF2B5EF4-FFF2-40B4-BE49-F238E27FC236}">
                <a16:creationId xmlns:a16="http://schemas.microsoft.com/office/drawing/2014/main" id="{8B40B319-886D-4950-A980-23B1B04B1B44}"/>
              </a:ext>
            </a:extLst>
          </p:cNvPr>
          <p:cNvSpPr txBox="1"/>
          <p:nvPr/>
        </p:nvSpPr>
        <p:spPr>
          <a:xfrm>
            <a:off x="6780212" y="375591"/>
            <a:ext cx="4191000" cy="523220"/>
          </a:xfrm>
          <a:prstGeom prst="rect">
            <a:avLst/>
          </a:prstGeom>
          <a:noFill/>
        </p:spPr>
        <p:txBody>
          <a:bodyPr wrap="square" rtlCol="0">
            <a:spAutoFit/>
          </a:bodyPr>
          <a:lstStyle/>
          <a:p>
            <a:r>
              <a:rPr lang="en-US" sz="2800" dirty="0"/>
              <a:t>Connect LED to Arduino</a:t>
            </a:r>
          </a:p>
        </p:txBody>
      </p:sp>
    </p:spTree>
    <p:extLst>
      <p:ext uri="{BB962C8B-B14F-4D97-AF65-F5344CB8AC3E}">
        <p14:creationId xmlns:p14="http://schemas.microsoft.com/office/powerpoint/2010/main" val="34529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6E3D8B-6CE6-4D96-ABE3-65EE8594540B}"/>
              </a:ext>
            </a:extLst>
          </p:cNvPr>
          <p:cNvSpPr txBox="1"/>
          <p:nvPr/>
        </p:nvSpPr>
        <p:spPr>
          <a:xfrm>
            <a:off x="1370012" y="517124"/>
            <a:ext cx="4191000" cy="1077218"/>
          </a:xfrm>
          <a:prstGeom prst="rect">
            <a:avLst/>
          </a:prstGeom>
          <a:noFill/>
        </p:spPr>
        <p:txBody>
          <a:bodyPr wrap="square" rtlCol="0">
            <a:spAutoFit/>
          </a:bodyPr>
          <a:lstStyle/>
          <a:p>
            <a:r>
              <a:rPr lang="en-US" sz="3600" dirty="0"/>
              <a:t>4. BLOCK DIAGRAM</a:t>
            </a:r>
          </a:p>
          <a:p>
            <a:endParaRPr lang="en-US" sz="2800" dirty="0"/>
          </a:p>
        </p:txBody>
      </p:sp>
      <p:pic>
        <p:nvPicPr>
          <p:cNvPr id="6" name="Picture 5">
            <a:extLst>
              <a:ext uri="{FF2B5EF4-FFF2-40B4-BE49-F238E27FC236}">
                <a16:creationId xmlns:a16="http://schemas.microsoft.com/office/drawing/2014/main" id="{245BC039-A740-4640-95DD-D34601B854E7}"/>
              </a:ext>
            </a:extLst>
          </p:cNvPr>
          <p:cNvPicPr>
            <a:picLocks noChangeAspect="1"/>
          </p:cNvPicPr>
          <p:nvPr/>
        </p:nvPicPr>
        <p:blipFill rotWithShape="1">
          <a:blip r:embed="rId2">
            <a:extLst>
              <a:ext uri="{28A0092B-C50C-407E-A947-70E740481C1C}">
                <a14:useLocalDpi xmlns:a14="http://schemas.microsoft.com/office/drawing/2010/main" val="0"/>
              </a:ext>
            </a:extLst>
          </a:blip>
          <a:srcRect l="2055" t="19241" r="-2055" b="23323"/>
          <a:stretch/>
        </p:blipFill>
        <p:spPr>
          <a:xfrm>
            <a:off x="1446212" y="1395300"/>
            <a:ext cx="8610600" cy="4945576"/>
          </a:xfrm>
          <a:prstGeom prst="rect">
            <a:avLst/>
          </a:prstGeom>
        </p:spPr>
      </p:pic>
    </p:spTree>
    <p:extLst>
      <p:ext uri="{BB962C8B-B14F-4D97-AF65-F5344CB8AC3E}">
        <p14:creationId xmlns:p14="http://schemas.microsoft.com/office/powerpoint/2010/main" val="172571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C0DBFF-B743-4027-8695-939C1C248009}"/>
              </a:ext>
            </a:extLst>
          </p:cNvPr>
          <p:cNvSpPr txBox="1"/>
          <p:nvPr/>
        </p:nvSpPr>
        <p:spPr>
          <a:xfrm>
            <a:off x="1293812" y="457200"/>
            <a:ext cx="3581400" cy="646331"/>
          </a:xfrm>
          <a:prstGeom prst="rect">
            <a:avLst/>
          </a:prstGeom>
          <a:noFill/>
        </p:spPr>
        <p:txBody>
          <a:bodyPr wrap="square" rtlCol="0">
            <a:spAutoFit/>
          </a:bodyPr>
          <a:lstStyle/>
          <a:p>
            <a:r>
              <a:rPr lang="en-US" sz="3600" dirty="0"/>
              <a:t>5. REMOTE APP</a:t>
            </a:r>
          </a:p>
        </p:txBody>
      </p:sp>
      <p:pic>
        <p:nvPicPr>
          <p:cNvPr id="11" name="Picture 10">
            <a:extLst>
              <a:ext uri="{FF2B5EF4-FFF2-40B4-BE49-F238E27FC236}">
                <a16:creationId xmlns:a16="http://schemas.microsoft.com/office/drawing/2014/main" id="{89BA3975-5692-40A9-A9FA-65F87A9B3177}"/>
              </a:ext>
            </a:extLst>
          </p:cNvPr>
          <p:cNvPicPr>
            <a:picLocks noChangeAspect="1"/>
          </p:cNvPicPr>
          <p:nvPr/>
        </p:nvPicPr>
        <p:blipFill rotWithShape="1">
          <a:blip r:embed="rId2">
            <a:extLst>
              <a:ext uri="{28A0092B-C50C-407E-A947-70E740481C1C}">
                <a14:useLocalDpi xmlns:a14="http://schemas.microsoft.com/office/drawing/2010/main" val="0"/>
              </a:ext>
            </a:extLst>
          </a:blip>
          <a:srcRect t="4942" b="45378"/>
          <a:stretch/>
        </p:blipFill>
        <p:spPr>
          <a:xfrm>
            <a:off x="1471997" y="1468275"/>
            <a:ext cx="4630450" cy="4856325"/>
          </a:xfrm>
          <a:prstGeom prst="rect">
            <a:avLst/>
          </a:prstGeom>
        </p:spPr>
      </p:pic>
      <p:sp>
        <p:nvSpPr>
          <p:cNvPr id="12" name="TextBox 11">
            <a:extLst>
              <a:ext uri="{FF2B5EF4-FFF2-40B4-BE49-F238E27FC236}">
                <a16:creationId xmlns:a16="http://schemas.microsoft.com/office/drawing/2014/main" id="{39CFE3AF-E2D4-4AB3-B000-424159F218B7}"/>
              </a:ext>
            </a:extLst>
          </p:cNvPr>
          <p:cNvSpPr txBox="1"/>
          <p:nvPr/>
        </p:nvSpPr>
        <p:spPr>
          <a:xfrm>
            <a:off x="6627812" y="3200400"/>
            <a:ext cx="3962400" cy="954107"/>
          </a:xfrm>
          <a:prstGeom prst="rect">
            <a:avLst/>
          </a:prstGeom>
          <a:noFill/>
        </p:spPr>
        <p:txBody>
          <a:bodyPr wrap="square" rtlCol="0">
            <a:spAutoFit/>
          </a:bodyPr>
          <a:lstStyle/>
          <a:p>
            <a:r>
              <a:rPr lang="en-US" sz="2800" dirty="0"/>
              <a:t>Download this app from Google Play Store</a:t>
            </a:r>
          </a:p>
        </p:txBody>
      </p:sp>
    </p:spTree>
    <p:extLst>
      <p:ext uri="{BB962C8B-B14F-4D97-AF65-F5344CB8AC3E}">
        <p14:creationId xmlns:p14="http://schemas.microsoft.com/office/powerpoint/2010/main" val="116433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85162-D024-4C9D-846A-3776C6DF1A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20" t="6360" r="5843"/>
          <a:stretch/>
        </p:blipFill>
        <p:spPr>
          <a:xfrm>
            <a:off x="2384348" y="1646752"/>
            <a:ext cx="7862547" cy="3890630"/>
          </a:xfrm>
          <a:prstGeom prst="rect">
            <a:avLst/>
          </a:prstGeom>
        </p:spPr>
      </p:pic>
      <p:sp>
        <p:nvSpPr>
          <p:cNvPr id="7" name="Arrow: Right 6">
            <a:extLst>
              <a:ext uri="{FF2B5EF4-FFF2-40B4-BE49-F238E27FC236}">
                <a16:creationId xmlns:a16="http://schemas.microsoft.com/office/drawing/2014/main" id="{63050B00-0AF9-4722-BB79-6BE24710C414}"/>
              </a:ext>
            </a:extLst>
          </p:cNvPr>
          <p:cNvSpPr/>
          <p:nvPr/>
        </p:nvSpPr>
        <p:spPr>
          <a:xfrm rot="2949393">
            <a:off x="2447260" y="1432612"/>
            <a:ext cx="1321812" cy="195066"/>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Arrow: Right 7">
            <a:extLst>
              <a:ext uri="{FF2B5EF4-FFF2-40B4-BE49-F238E27FC236}">
                <a16:creationId xmlns:a16="http://schemas.microsoft.com/office/drawing/2014/main" id="{398CF28F-DF80-4F63-9640-DCF9010E4680}"/>
              </a:ext>
            </a:extLst>
          </p:cNvPr>
          <p:cNvSpPr/>
          <p:nvPr/>
        </p:nvSpPr>
        <p:spPr>
          <a:xfrm rot="4406880">
            <a:off x="3670541" y="1392038"/>
            <a:ext cx="1081919" cy="155923"/>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Arrow: Right 8">
            <a:extLst>
              <a:ext uri="{FF2B5EF4-FFF2-40B4-BE49-F238E27FC236}">
                <a16:creationId xmlns:a16="http://schemas.microsoft.com/office/drawing/2014/main" id="{A81B7E2A-0246-47C1-A2A9-E8D986A88A7C}"/>
              </a:ext>
            </a:extLst>
          </p:cNvPr>
          <p:cNvSpPr/>
          <p:nvPr/>
        </p:nvSpPr>
        <p:spPr>
          <a:xfrm rot="5400000">
            <a:off x="4576631" y="1373539"/>
            <a:ext cx="1183247" cy="184478"/>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Arrow: Right 9">
            <a:extLst>
              <a:ext uri="{FF2B5EF4-FFF2-40B4-BE49-F238E27FC236}">
                <a16:creationId xmlns:a16="http://schemas.microsoft.com/office/drawing/2014/main" id="{05D5E5B6-7707-4E7D-A6D0-04E0AE8EA7BF}"/>
              </a:ext>
            </a:extLst>
          </p:cNvPr>
          <p:cNvSpPr/>
          <p:nvPr/>
        </p:nvSpPr>
        <p:spPr>
          <a:xfrm rot="5843169">
            <a:off x="5449353" y="1436360"/>
            <a:ext cx="1215802" cy="167264"/>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Arrow: Right 10">
            <a:extLst>
              <a:ext uri="{FF2B5EF4-FFF2-40B4-BE49-F238E27FC236}">
                <a16:creationId xmlns:a16="http://schemas.microsoft.com/office/drawing/2014/main" id="{956203C1-1589-4F9B-A4CE-0CE1C36BFDE7}"/>
              </a:ext>
            </a:extLst>
          </p:cNvPr>
          <p:cNvSpPr/>
          <p:nvPr/>
        </p:nvSpPr>
        <p:spPr>
          <a:xfrm rot="6266085">
            <a:off x="6397227" y="1389489"/>
            <a:ext cx="1166102" cy="165321"/>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Arrow: Right 11">
            <a:extLst>
              <a:ext uri="{FF2B5EF4-FFF2-40B4-BE49-F238E27FC236}">
                <a16:creationId xmlns:a16="http://schemas.microsoft.com/office/drawing/2014/main" id="{85D5CFA4-0B4A-4284-A1A5-2E5FCD252B8F}"/>
              </a:ext>
            </a:extLst>
          </p:cNvPr>
          <p:cNvSpPr/>
          <p:nvPr/>
        </p:nvSpPr>
        <p:spPr>
          <a:xfrm rot="1071983">
            <a:off x="1488640" y="1903167"/>
            <a:ext cx="1085251" cy="144378"/>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 name="Arrow: Right 12">
            <a:extLst>
              <a:ext uri="{FF2B5EF4-FFF2-40B4-BE49-F238E27FC236}">
                <a16:creationId xmlns:a16="http://schemas.microsoft.com/office/drawing/2014/main" id="{C93CD4AC-F284-438F-BB58-9EB6BD7607AA}"/>
              </a:ext>
            </a:extLst>
          </p:cNvPr>
          <p:cNvSpPr/>
          <p:nvPr/>
        </p:nvSpPr>
        <p:spPr>
          <a:xfrm rot="1027087">
            <a:off x="1565755" y="2952426"/>
            <a:ext cx="1550742" cy="148636"/>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4" name="Arrow: Right 13">
            <a:extLst>
              <a:ext uri="{FF2B5EF4-FFF2-40B4-BE49-F238E27FC236}">
                <a16:creationId xmlns:a16="http://schemas.microsoft.com/office/drawing/2014/main" id="{AEF45A63-68E7-4FEC-B349-712A007B88CB}"/>
              </a:ext>
            </a:extLst>
          </p:cNvPr>
          <p:cNvSpPr/>
          <p:nvPr/>
        </p:nvSpPr>
        <p:spPr>
          <a:xfrm rot="1214956">
            <a:off x="1555430" y="4348005"/>
            <a:ext cx="1508781" cy="15969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Arrow: Right 14">
            <a:extLst>
              <a:ext uri="{FF2B5EF4-FFF2-40B4-BE49-F238E27FC236}">
                <a16:creationId xmlns:a16="http://schemas.microsoft.com/office/drawing/2014/main" id="{950A0B02-DCA0-410F-8ECC-268187CFB7EE}"/>
              </a:ext>
            </a:extLst>
          </p:cNvPr>
          <p:cNvSpPr/>
          <p:nvPr/>
        </p:nvSpPr>
        <p:spPr>
          <a:xfrm rot="13040541">
            <a:off x="9450119" y="4813633"/>
            <a:ext cx="1337222" cy="159341"/>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Arrow: Right 15">
            <a:extLst>
              <a:ext uri="{FF2B5EF4-FFF2-40B4-BE49-F238E27FC236}">
                <a16:creationId xmlns:a16="http://schemas.microsoft.com/office/drawing/2014/main" id="{DAFF2419-2DA9-452D-83A0-5C0BE625819D}"/>
              </a:ext>
            </a:extLst>
          </p:cNvPr>
          <p:cNvSpPr/>
          <p:nvPr/>
        </p:nvSpPr>
        <p:spPr>
          <a:xfrm rot="14110542">
            <a:off x="7489493" y="5085363"/>
            <a:ext cx="1816431" cy="149204"/>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a:extLst>
              <a:ext uri="{FF2B5EF4-FFF2-40B4-BE49-F238E27FC236}">
                <a16:creationId xmlns:a16="http://schemas.microsoft.com/office/drawing/2014/main" id="{B01E31A9-A7BC-49ED-BC1D-E0523125CD6C}"/>
              </a:ext>
            </a:extLst>
          </p:cNvPr>
          <p:cNvSpPr txBox="1"/>
          <p:nvPr/>
        </p:nvSpPr>
        <p:spPr>
          <a:xfrm>
            <a:off x="1966481" y="654019"/>
            <a:ext cx="1523827" cy="369332"/>
          </a:xfrm>
          <a:prstGeom prst="rect">
            <a:avLst/>
          </a:prstGeom>
          <a:noFill/>
        </p:spPr>
        <p:txBody>
          <a:bodyPr wrap="square" rtlCol="0">
            <a:spAutoFit/>
          </a:bodyPr>
          <a:lstStyle/>
          <a:p>
            <a:r>
              <a:rPr lang="en-US" sz="1800" dirty="0"/>
              <a:t>Front-light</a:t>
            </a:r>
          </a:p>
        </p:txBody>
      </p:sp>
      <p:sp>
        <p:nvSpPr>
          <p:cNvPr id="18" name="TextBox 17">
            <a:extLst>
              <a:ext uri="{FF2B5EF4-FFF2-40B4-BE49-F238E27FC236}">
                <a16:creationId xmlns:a16="http://schemas.microsoft.com/office/drawing/2014/main" id="{36E15FB0-0FF9-4311-AE05-9D64E2B3E821}"/>
              </a:ext>
            </a:extLst>
          </p:cNvPr>
          <p:cNvSpPr txBox="1"/>
          <p:nvPr/>
        </p:nvSpPr>
        <p:spPr>
          <a:xfrm flipH="1">
            <a:off x="3411823" y="560299"/>
            <a:ext cx="1240812" cy="369332"/>
          </a:xfrm>
          <a:prstGeom prst="rect">
            <a:avLst/>
          </a:prstGeom>
          <a:noFill/>
        </p:spPr>
        <p:txBody>
          <a:bodyPr wrap="square" rtlCol="0">
            <a:spAutoFit/>
          </a:bodyPr>
          <a:lstStyle/>
          <a:p>
            <a:r>
              <a:rPr lang="en-US" sz="1800" dirty="0"/>
              <a:t>Back-light</a:t>
            </a:r>
          </a:p>
        </p:txBody>
      </p:sp>
      <p:sp>
        <p:nvSpPr>
          <p:cNvPr id="19" name="TextBox 18">
            <a:extLst>
              <a:ext uri="{FF2B5EF4-FFF2-40B4-BE49-F238E27FC236}">
                <a16:creationId xmlns:a16="http://schemas.microsoft.com/office/drawing/2014/main" id="{C003C2D2-DB1C-4226-AC04-E2B62986F2B7}"/>
              </a:ext>
            </a:extLst>
          </p:cNvPr>
          <p:cNvSpPr txBox="1"/>
          <p:nvPr/>
        </p:nvSpPr>
        <p:spPr>
          <a:xfrm>
            <a:off x="4598148" y="514533"/>
            <a:ext cx="1191464" cy="400110"/>
          </a:xfrm>
          <a:prstGeom prst="rect">
            <a:avLst/>
          </a:prstGeom>
          <a:noFill/>
        </p:spPr>
        <p:txBody>
          <a:bodyPr wrap="square" rtlCol="0">
            <a:spAutoFit/>
          </a:bodyPr>
          <a:lstStyle/>
          <a:p>
            <a:r>
              <a:rPr lang="en-US" sz="2000" dirty="0"/>
              <a:t>Trumpet</a:t>
            </a:r>
          </a:p>
        </p:txBody>
      </p:sp>
      <p:sp>
        <p:nvSpPr>
          <p:cNvPr id="20" name="TextBox 19">
            <a:extLst>
              <a:ext uri="{FF2B5EF4-FFF2-40B4-BE49-F238E27FC236}">
                <a16:creationId xmlns:a16="http://schemas.microsoft.com/office/drawing/2014/main" id="{E12596F4-227E-4914-BB2B-656A6C521905}"/>
              </a:ext>
            </a:extLst>
          </p:cNvPr>
          <p:cNvSpPr txBox="1"/>
          <p:nvPr/>
        </p:nvSpPr>
        <p:spPr>
          <a:xfrm>
            <a:off x="5778011" y="545311"/>
            <a:ext cx="884949" cy="369332"/>
          </a:xfrm>
          <a:prstGeom prst="rect">
            <a:avLst/>
          </a:prstGeom>
          <a:noFill/>
        </p:spPr>
        <p:txBody>
          <a:bodyPr wrap="square" rtlCol="0">
            <a:spAutoFit/>
          </a:bodyPr>
          <a:lstStyle/>
          <a:p>
            <a:r>
              <a:rPr lang="en-US" sz="1800" dirty="0"/>
              <a:t>Music</a:t>
            </a:r>
          </a:p>
        </p:txBody>
      </p:sp>
      <p:sp>
        <p:nvSpPr>
          <p:cNvPr id="21" name="TextBox 20">
            <a:extLst>
              <a:ext uri="{FF2B5EF4-FFF2-40B4-BE49-F238E27FC236}">
                <a16:creationId xmlns:a16="http://schemas.microsoft.com/office/drawing/2014/main" id="{E1EC1D34-D345-4788-8FAA-C6ECD82AF223}"/>
              </a:ext>
            </a:extLst>
          </p:cNvPr>
          <p:cNvSpPr txBox="1"/>
          <p:nvPr/>
        </p:nvSpPr>
        <p:spPr>
          <a:xfrm>
            <a:off x="6735858" y="560299"/>
            <a:ext cx="1052478" cy="369332"/>
          </a:xfrm>
          <a:prstGeom prst="rect">
            <a:avLst/>
          </a:prstGeom>
          <a:noFill/>
        </p:spPr>
        <p:txBody>
          <a:bodyPr wrap="square" rtlCol="0">
            <a:spAutoFit/>
          </a:bodyPr>
          <a:lstStyle/>
          <a:p>
            <a:r>
              <a:rPr lang="en-US" sz="1800" dirty="0"/>
              <a:t>Setting</a:t>
            </a:r>
          </a:p>
        </p:txBody>
      </p:sp>
      <p:sp>
        <p:nvSpPr>
          <p:cNvPr id="22" name="TextBox 21">
            <a:extLst>
              <a:ext uri="{FF2B5EF4-FFF2-40B4-BE49-F238E27FC236}">
                <a16:creationId xmlns:a16="http://schemas.microsoft.com/office/drawing/2014/main" id="{45487A04-A371-4D4E-8AA2-AAD275DFE12A}"/>
              </a:ext>
            </a:extLst>
          </p:cNvPr>
          <p:cNvSpPr txBox="1"/>
          <p:nvPr/>
        </p:nvSpPr>
        <p:spPr>
          <a:xfrm>
            <a:off x="499752" y="1231797"/>
            <a:ext cx="1414982" cy="923330"/>
          </a:xfrm>
          <a:prstGeom prst="rect">
            <a:avLst/>
          </a:prstGeom>
          <a:noFill/>
        </p:spPr>
        <p:txBody>
          <a:bodyPr wrap="square" rtlCol="0">
            <a:spAutoFit/>
          </a:bodyPr>
          <a:lstStyle/>
          <a:p>
            <a:r>
              <a:rPr lang="en-US" sz="1800" dirty="0"/>
              <a:t>Bluetooth connection status</a:t>
            </a:r>
          </a:p>
        </p:txBody>
      </p:sp>
      <p:sp>
        <p:nvSpPr>
          <p:cNvPr id="23" name="TextBox 22">
            <a:extLst>
              <a:ext uri="{FF2B5EF4-FFF2-40B4-BE49-F238E27FC236}">
                <a16:creationId xmlns:a16="http://schemas.microsoft.com/office/drawing/2014/main" id="{180C4A3F-53F8-488E-8392-8C925FD3B6F9}"/>
              </a:ext>
            </a:extLst>
          </p:cNvPr>
          <p:cNvSpPr txBox="1"/>
          <p:nvPr/>
        </p:nvSpPr>
        <p:spPr>
          <a:xfrm flipH="1">
            <a:off x="987497" y="2389777"/>
            <a:ext cx="1497519" cy="461665"/>
          </a:xfrm>
          <a:prstGeom prst="rect">
            <a:avLst/>
          </a:prstGeom>
          <a:noFill/>
        </p:spPr>
        <p:txBody>
          <a:bodyPr wrap="square" rtlCol="0">
            <a:spAutoFit/>
          </a:bodyPr>
          <a:lstStyle/>
          <a:p>
            <a:r>
              <a:rPr lang="en-US" dirty="0"/>
              <a:t>Forward</a:t>
            </a:r>
          </a:p>
        </p:txBody>
      </p:sp>
      <p:sp>
        <p:nvSpPr>
          <p:cNvPr id="24" name="TextBox 23">
            <a:extLst>
              <a:ext uri="{FF2B5EF4-FFF2-40B4-BE49-F238E27FC236}">
                <a16:creationId xmlns:a16="http://schemas.microsoft.com/office/drawing/2014/main" id="{68CEBC54-9128-4238-A039-7FD309CF0ED7}"/>
              </a:ext>
            </a:extLst>
          </p:cNvPr>
          <p:cNvSpPr txBox="1"/>
          <p:nvPr/>
        </p:nvSpPr>
        <p:spPr>
          <a:xfrm>
            <a:off x="826848" y="3756556"/>
            <a:ext cx="1557500" cy="461665"/>
          </a:xfrm>
          <a:prstGeom prst="rect">
            <a:avLst/>
          </a:prstGeom>
          <a:noFill/>
        </p:spPr>
        <p:txBody>
          <a:bodyPr wrap="square" rtlCol="0">
            <a:spAutoFit/>
          </a:bodyPr>
          <a:lstStyle/>
          <a:p>
            <a:r>
              <a:rPr lang="en-US" dirty="0"/>
              <a:t>Backward</a:t>
            </a:r>
          </a:p>
        </p:txBody>
      </p:sp>
      <p:sp>
        <p:nvSpPr>
          <p:cNvPr id="26" name="TextBox 25">
            <a:extLst>
              <a:ext uri="{FF2B5EF4-FFF2-40B4-BE49-F238E27FC236}">
                <a16:creationId xmlns:a16="http://schemas.microsoft.com/office/drawing/2014/main" id="{48FC3BF5-572B-47B5-93F7-37A022E2C22E}"/>
              </a:ext>
            </a:extLst>
          </p:cNvPr>
          <p:cNvSpPr txBox="1"/>
          <p:nvPr/>
        </p:nvSpPr>
        <p:spPr>
          <a:xfrm flipH="1">
            <a:off x="8685212" y="5862924"/>
            <a:ext cx="853629" cy="461665"/>
          </a:xfrm>
          <a:prstGeom prst="rect">
            <a:avLst/>
          </a:prstGeom>
          <a:noFill/>
        </p:spPr>
        <p:txBody>
          <a:bodyPr wrap="square" rtlCol="0">
            <a:spAutoFit/>
          </a:bodyPr>
          <a:lstStyle/>
          <a:p>
            <a:r>
              <a:rPr lang="en-US" dirty="0"/>
              <a:t>Left</a:t>
            </a:r>
          </a:p>
        </p:txBody>
      </p:sp>
      <p:sp>
        <p:nvSpPr>
          <p:cNvPr id="27" name="TextBox 26">
            <a:extLst>
              <a:ext uri="{FF2B5EF4-FFF2-40B4-BE49-F238E27FC236}">
                <a16:creationId xmlns:a16="http://schemas.microsoft.com/office/drawing/2014/main" id="{0B5354BD-1DAF-4457-841A-938B6293D8C4}"/>
              </a:ext>
            </a:extLst>
          </p:cNvPr>
          <p:cNvSpPr txBox="1"/>
          <p:nvPr/>
        </p:nvSpPr>
        <p:spPr>
          <a:xfrm>
            <a:off x="10595815" y="5306549"/>
            <a:ext cx="914400" cy="461665"/>
          </a:xfrm>
          <a:prstGeom prst="rect">
            <a:avLst/>
          </a:prstGeom>
          <a:noFill/>
        </p:spPr>
        <p:txBody>
          <a:bodyPr wrap="square" rtlCol="0">
            <a:spAutoFit/>
          </a:bodyPr>
          <a:lstStyle/>
          <a:p>
            <a:r>
              <a:rPr lang="en-US" dirty="0"/>
              <a:t>Right</a:t>
            </a:r>
          </a:p>
        </p:txBody>
      </p:sp>
    </p:spTree>
    <p:extLst>
      <p:ext uri="{BB962C8B-B14F-4D97-AF65-F5344CB8AC3E}">
        <p14:creationId xmlns:p14="http://schemas.microsoft.com/office/powerpoint/2010/main" val="387190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7319CC-D2AD-4AE9-8E81-AB5C07A6F99B}"/>
              </a:ext>
            </a:extLst>
          </p:cNvPr>
          <p:cNvSpPr txBox="1"/>
          <p:nvPr/>
        </p:nvSpPr>
        <p:spPr>
          <a:xfrm>
            <a:off x="1446212" y="2105561"/>
            <a:ext cx="10058400" cy="1323439"/>
          </a:xfrm>
          <a:prstGeom prst="rect">
            <a:avLst/>
          </a:prstGeom>
          <a:noFill/>
        </p:spPr>
        <p:txBody>
          <a:bodyPr wrap="square" rtlCol="0">
            <a:spAutoFit/>
          </a:bodyPr>
          <a:lstStyle/>
          <a:p>
            <a:r>
              <a:rPr lang="en-US" sz="8000" dirty="0"/>
              <a:t>6. VIDEO AND CODING</a:t>
            </a:r>
          </a:p>
        </p:txBody>
      </p:sp>
    </p:spTree>
    <p:extLst>
      <p:ext uri="{BB962C8B-B14F-4D97-AF65-F5344CB8AC3E}">
        <p14:creationId xmlns:p14="http://schemas.microsoft.com/office/powerpoint/2010/main" val="205682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DD8D97-5EAC-466A-A2D8-310960D5E380}"/>
              </a:ext>
            </a:extLst>
          </p:cNvPr>
          <p:cNvSpPr txBox="1"/>
          <p:nvPr/>
        </p:nvSpPr>
        <p:spPr>
          <a:xfrm>
            <a:off x="2741612" y="2057400"/>
            <a:ext cx="7315200" cy="3046988"/>
          </a:xfrm>
          <a:prstGeom prst="rect">
            <a:avLst/>
          </a:prstGeom>
          <a:noFill/>
        </p:spPr>
        <p:txBody>
          <a:bodyPr wrap="square" rtlCol="0">
            <a:spAutoFit/>
          </a:bodyPr>
          <a:lstStyle/>
          <a:p>
            <a:r>
              <a:rPr lang="en-US" sz="9600" dirty="0"/>
              <a:t>7. PRACTICE</a:t>
            </a:r>
          </a:p>
          <a:p>
            <a:endParaRPr lang="en-US" sz="9600" dirty="0"/>
          </a:p>
        </p:txBody>
      </p:sp>
    </p:spTree>
    <p:extLst>
      <p:ext uri="{BB962C8B-B14F-4D97-AF65-F5344CB8AC3E}">
        <p14:creationId xmlns:p14="http://schemas.microsoft.com/office/powerpoint/2010/main" val="171292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AAD9FE-412A-4CCB-A263-9E848DD20AA3}"/>
              </a:ext>
            </a:extLst>
          </p:cNvPr>
          <p:cNvSpPr txBox="1"/>
          <p:nvPr/>
        </p:nvSpPr>
        <p:spPr>
          <a:xfrm>
            <a:off x="1370012" y="466635"/>
            <a:ext cx="7924800" cy="1200329"/>
          </a:xfrm>
          <a:prstGeom prst="rect">
            <a:avLst/>
          </a:prstGeom>
          <a:noFill/>
        </p:spPr>
        <p:txBody>
          <a:bodyPr wrap="square" rtlCol="0">
            <a:spAutoFit/>
          </a:bodyPr>
          <a:lstStyle/>
          <a:p>
            <a:r>
              <a:rPr lang="en-US" sz="3600" dirty="0"/>
              <a:t>8. DOWNLOAD PROJECT MATERIALS</a:t>
            </a:r>
          </a:p>
          <a:p>
            <a:endParaRPr lang="en-US" sz="3600" dirty="0"/>
          </a:p>
        </p:txBody>
      </p:sp>
      <p:pic>
        <p:nvPicPr>
          <p:cNvPr id="3" name="Picture 2">
            <a:extLst>
              <a:ext uri="{FF2B5EF4-FFF2-40B4-BE49-F238E27FC236}">
                <a16:creationId xmlns:a16="http://schemas.microsoft.com/office/drawing/2014/main" id="{B97A88CF-C7E7-4519-82A7-7BE7BF36A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012" y="1524000"/>
            <a:ext cx="8304253" cy="4581436"/>
          </a:xfrm>
          <a:prstGeom prst="rect">
            <a:avLst/>
          </a:prstGeom>
        </p:spPr>
      </p:pic>
    </p:spTree>
    <p:extLst>
      <p:ext uri="{BB962C8B-B14F-4D97-AF65-F5344CB8AC3E}">
        <p14:creationId xmlns:p14="http://schemas.microsoft.com/office/powerpoint/2010/main" val="254217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8D08F3-623E-4FBA-BD6D-501484E1F186}"/>
              </a:ext>
            </a:extLst>
          </p:cNvPr>
          <p:cNvSpPr txBox="1"/>
          <p:nvPr/>
        </p:nvSpPr>
        <p:spPr>
          <a:xfrm>
            <a:off x="3884612" y="2133600"/>
            <a:ext cx="7239000" cy="3046988"/>
          </a:xfrm>
          <a:prstGeom prst="rect">
            <a:avLst/>
          </a:prstGeom>
          <a:noFill/>
        </p:spPr>
        <p:txBody>
          <a:bodyPr wrap="square" rtlCol="0">
            <a:spAutoFit/>
          </a:bodyPr>
          <a:lstStyle/>
          <a:p>
            <a:r>
              <a:rPr lang="en-US" sz="9600" dirty="0"/>
              <a:t>9. Q&amp;A</a:t>
            </a:r>
          </a:p>
          <a:p>
            <a:endParaRPr lang="en-US" sz="9600" dirty="0"/>
          </a:p>
        </p:txBody>
      </p:sp>
    </p:spTree>
    <p:extLst>
      <p:ext uri="{BB962C8B-B14F-4D97-AF65-F5344CB8AC3E}">
        <p14:creationId xmlns:p14="http://schemas.microsoft.com/office/powerpoint/2010/main" val="222707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19CCB4-6949-4678-83FB-CA7B4BC9D850}"/>
              </a:ext>
            </a:extLst>
          </p:cNvPr>
          <p:cNvSpPr>
            <a:spLocks noGrp="1"/>
          </p:cNvSpPr>
          <p:nvPr>
            <p:ph type="title"/>
          </p:nvPr>
        </p:nvSpPr>
        <p:spPr>
          <a:xfrm>
            <a:off x="1994066" y="990600"/>
            <a:ext cx="6019800" cy="842963"/>
          </a:xfrm>
        </p:spPr>
        <p:txBody>
          <a:bodyPr>
            <a:normAutofit/>
          </a:bodyPr>
          <a:lstStyle/>
          <a:p>
            <a:r>
              <a:rPr lang="en-US" dirty="0"/>
              <a:t>1. INTRODUCTION</a:t>
            </a:r>
          </a:p>
        </p:txBody>
      </p:sp>
      <p:sp>
        <p:nvSpPr>
          <p:cNvPr id="8" name="TextBox 7">
            <a:extLst>
              <a:ext uri="{FF2B5EF4-FFF2-40B4-BE49-F238E27FC236}">
                <a16:creationId xmlns:a16="http://schemas.microsoft.com/office/drawing/2014/main" id="{BC880B60-F892-4998-AFB9-F0B15D89FC3A}"/>
              </a:ext>
            </a:extLst>
          </p:cNvPr>
          <p:cNvSpPr txBox="1"/>
          <p:nvPr/>
        </p:nvSpPr>
        <p:spPr>
          <a:xfrm>
            <a:off x="1979612" y="2362200"/>
            <a:ext cx="8001000" cy="1815882"/>
          </a:xfrm>
          <a:prstGeom prst="rect">
            <a:avLst/>
          </a:prstGeom>
          <a:noFill/>
        </p:spPr>
        <p:txBody>
          <a:bodyPr wrap="square" rtlCol="0">
            <a:spAutoFit/>
          </a:bodyPr>
          <a:lstStyle/>
          <a:p>
            <a:r>
              <a:rPr lang="en-US" sz="2800" dirty="0"/>
              <a:t>           In this project, we are going to learn how to make a remote control car using the Arduino UNO microcontroller. We will be controlling using a mobile Android App via Bluetooth connection. </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2" y="607308"/>
            <a:ext cx="3844245" cy="523220"/>
          </a:xfrm>
        </p:spPr>
        <p:txBody>
          <a:bodyPr>
            <a:noAutofit/>
          </a:bodyPr>
          <a:lstStyle/>
          <a:p>
            <a:r>
              <a:rPr lang="en-US" sz="3200" dirty="0"/>
              <a:t>WHAT IS RC CAR ?</a:t>
            </a:r>
          </a:p>
        </p:txBody>
      </p:sp>
      <p:sp>
        <p:nvSpPr>
          <p:cNvPr id="2" name="TextBox 1">
            <a:extLst>
              <a:ext uri="{FF2B5EF4-FFF2-40B4-BE49-F238E27FC236}">
                <a16:creationId xmlns:a16="http://schemas.microsoft.com/office/drawing/2014/main" id="{299FF7FC-4B5D-43D6-B130-23D71F6F663C}"/>
              </a:ext>
            </a:extLst>
          </p:cNvPr>
          <p:cNvSpPr txBox="1"/>
          <p:nvPr/>
        </p:nvSpPr>
        <p:spPr>
          <a:xfrm>
            <a:off x="2132012" y="1651456"/>
            <a:ext cx="7162800" cy="954107"/>
          </a:xfrm>
          <a:prstGeom prst="rect">
            <a:avLst/>
          </a:prstGeom>
          <a:noFill/>
        </p:spPr>
        <p:txBody>
          <a:bodyPr wrap="square" rtlCol="0">
            <a:spAutoFit/>
          </a:bodyPr>
          <a:lstStyle/>
          <a:p>
            <a:r>
              <a:rPr lang="en-US" sz="2800" dirty="0"/>
              <a:t>RC Car (Remote Control Car) is operated from a distant or remote location outside of the car. </a:t>
            </a:r>
          </a:p>
        </p:txBody>
      </p:sp>
      <p:sp>
        <p:nvSpPr>
          <p:cNvPr id="4" name="TextBox 3">
            <a:extLst>
              <a:ext uri="{FF2B5EF4-FFF2-40B4-BE49-F238E27FC236}">
                <a16:creationId xmlns:a16="http://schemas.microsoft.com/office/drawing/2014/main" id="{D0A02D1E-6992-4752-8F49-02D2E5ECD52E}"/>
              </a:ext>
            </a:extLst>
          </p:cNvPr>
          <p:cNvSpPr txBox="1"/>
          <p:nvPr/>
        </p:nvSpPr>
        <p:spPr>
          <a:xfrm flipH="1">
            <a:off x="2132012" y="3124200"/>
            <a:ext cx="7391400" cy="1815882"/>
          </a:xfrm>
          <a:prstGeom prst="rect">
            <a:avLst/>
          </a:prstGeom>
          <a:noFill/>
        </p:spPr>
        <p:txBody>
          <a:bodyPr wrap="square" rtlCol="0">
            <a:spAutoFit/>
          </a:bodyPr>
          <a:lstStyle/>
          <a:p>
            <a:r>
              <a:rPr lang="en-US" sz="2800" dirty="0"/>
              <a:t>This can be happened through a number of different methods, such as wire attached, Bluetooth connection, controller or controller that transmits signals via radio waves.</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2" y="626093"/>
            <a:ext cx="7162800" cy="523220"/>
          </a:xfrm>
        </p:spPr>
        <p:txBody>
          <a:bodyPr>
            <a:noAutofit/>
          </a:bodyPr>
          <a:lstStyle/>
          <a:p>
            <a:r>
              <a:rPr lang="en-US" sz="3200" dirty="0"/>
              <a:t>WHAT IS BLUETOOTH CONNECTION ?</a:t>
            </a:r>
          </a:p>
        </p:txBody>
      </p:sp>
      <p:sp>
        <p:nvSpPr>
          <p:cNvPr id="2" name="TextBox 1">
            <a:extLst>
              <a:ext uri="{FF2B5EF4-FFF2-40B4-BE49-F238E27FC236}">
                <a16:creationId xmlns:a16="http://schemas.microsoft.com/office/drawing/2014/main" id="{299FF7FC-4B5D-43D6-B130-23D71F6F663C}"/>
              </a:ext>
            </a:extLst>
          </p:cNvPr>
          <p:cNvSpPr txBox="1"/>
          <p:nvPr/>
        </p:nvSpPr>
        <p:spPr>
          <a:xfrm>
            <a:off x="2055812" y="1612826"/>
            <a:ext cx="7162800" cy="1384995"/>
          </a:xfrm>
          <a:prstGeom prst="rect">
            <a:avLst/>
          </a:prstGeom>
          <a:noFill/>
        </p:spPr>
        <p:txBody>
          <a:bodyPr wrap="square" rtlCol="0">
            <a:spAutoFit/>
          </a:bodyPr>
          <a:lstStyle/>
          <a:p>
            <a:r>
              <a:rPr lang="en-US" sz="2800" dirty="0"/>
              <a:t>Bluetooth is a short-rang wireless technology that enables the exchange of data between different devices using wavelength.</a:t>
            </a:r>
          </a:p>
        </p:txBody>
      </p:sp>
      <p:sp>
        <p:nvSpPr>
          <p:cNvPr id="4" name="TextBox 3">
            <a:extLst>
              <a:ext uri="{FF2B5EF4-FFF2-40B4-BE49-F238E27FC236}">
                <a16:creationId xmlns:a16="http://schemas.microsoft.com/office/drawing/2014/main" id="{D0A02D1E-6992-4752-8F49-02D2E5ECD52E}"/>
              </a:ext>
            </a:extLst>
          </p:cNvPr>
          <p:cNvSpPr txBox="1"/>
          <p:nvPr/>
        </p:nvSpPr>
        <p:spPr>
          <a:xfrm flipH="1">
            <a:off x="2055812" y="3401627"/>
            <a:ext cx="7545496" cy="2677656"/>
          </a:xfrm>
          <a:prstGeom prst="rect">
            <a:avLst/>
          </a:prstGeom>
          <a:noFill/>
        </p:spPr>
        <p:txBody>
          <a:bodyPr wrap="square" rtlCol="0">
            <a:spAutoFit/>
          </a:bodyPr>
          <a:lstStyle/>
          <a:p>
            <a:r>
              <a:rPr lang="en-US" sz="2800" dirty="0"/>
              <a:t>Bluetooth connection is a transmission between two Bluetooth devices. To complete the Bluetooth connection, you must first register the information of each device with the other. After paring the devices the first time, there is no need to repeat the pairing process to connect again.</a:t>
            </a:r>
          </a:p>
        </p:txBody>
      </p:sp>
    </p:spTree>
    <p:extLst>
      <p:ext uri="{BB962C8B-B14F-4D97-AF65-F5344CB8AC3E}">
        <p14:creationId xmlns:p14="http://schemas.microsoft.com/office/powerpoint/2010/main" val="375255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7CC1F6-1135-43B3-8BD4-3DA0FBED5F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364" r="7955"/>
          <a:stretch/>
        </p:blipFill>
        <p:spPr>
          <a:xfrm>
            <a:off x="912812" y="914400"/>
            <a:ext cx="5246255" cy="48768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D2944394-F3F2-43ED-B35F-D259DCD48F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38" r="12308" b="-1562"/>
          <a:stretch/>
        </p:blipFill>
        <p:spPr>
          <a:xfrm>
            <a:off x="6627812" y="910701"/>
            <a:ext cx="4951828" cy="48768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25C3B65-4030-4598-8279-13537B469C9C}"/>
              </a:ext>
            </a:extLst>
          </p:cNvPr>
          <p:cNvSpPr>
            <a:spLocks noGrp="1"/>
          </p:cNvSpPr>
          <p:nvPr>
            <p:ph sz="half" idx="1"/>
          </p:nvPr>
        </p:nvSpPr>
        <p:spPr>
          <a:xfrm>
            <a:off x="1217612" y="685800"/>
            <a:ext cx="5943600" cy="523220"/>
          </a:xfrm>
        </p:spPr>
        <p:txBody>
          <a:bodyPr>
            <a:noAutofit/>
          </a:bodyPr>
          <a:lstStyle/>
          <a:p>
            <a:pPr marL="0" indent="0">
              <a:buNone/>
            </a:pPr>
            <a:r>
              <a:rPr lang="en-US" sz="3600" dirty="0"/>
              <a:t>2. LIST OF COMPONENTS</a:t>
            </a:r>
          </a:p>
        </p:txBody>
      </p:sp>
      <p:sp>
        <p:nvSpPr>
          <p:cNvPr id="9" name="Content Placeholder 2">
            <a:extLst>
              <a:ext uri="{FF2B5EF4-FFF2-40B4-BE49-F238E27FC236}">
                <a16:creationId xmlns:a16="http://schemas.microsoft.com/office/drawing/2014/main" id="{69E1D5EF-FB69-4B20-9690-D4B18ADA5AC6}"/>
              </a:ext>
            </a:extLst>
          </p:cNvPr>
          <p:cNvSpPr txBox="1">
            <a:spLocks/>
          </p:cNvSpPr>
          <p:nvPr/>
        </p:nvSpPr>
        <p:spPr>
          <a:xfrm>
            <a:off x="912812" y="1678855"/>
            <a:ext cx="3844245" cy="523220"/>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dirty="0"/>
              <a:t>Main components</a:t>
            </a:r>
          </a:p>
        </p:txBody>
      </p:sp>
      <p:sp>
        <p:nvSpPr>
          <p:cNvPr id="3" name="TextBox 2">
            <a:extLst>
              <a:ext uri="{FF2B5EF4-FFF2-40B4-BE49-F238E27FC236}">
                <a16:creationId xmlns:a16="http://schemas.microsoft.com/office/drawing/2014/main" id="{EB7BC2B7-44F4-4137-B791-18A398958976}"/>
              </a:ext>
            </a:extLst>
          </p:cNvPr>
          <p:cNvSpPr txBox="1"/>
          <p:nvPr/>
        </p:nvSpPr>
        <p:spPr>
          <a:xfrm>
            <a:off x="917882" y="2245075"/>
            <a:ext cx="5630556" cy="2677656"/>
          </a:xfrm>
          <a:prstGeom prst="rect">
            <a:avLst/>
          </a:prstGeom>
          <a:noFill/>
        </p:spPr>
        <p:txBody>
          <a:bodyPr wrap="square" rtlCol="0">
            <a:spAutoFit/>
          </a:bodyPr>
          <a:lstStyle/>
          <a:p>
            <a:pPr marL="457200" indent="-457200">
              <a:buFontTx/>
              <a:buChar char="-"/>
            </a:pPr>
            <a:r>
              <a:rPr lang="en-US" sz="2800" dirty="0"/>
              <a:t>Arduino UNO		        x1</a:t>
            </a:r>
          </a:p>
          <a:p>
            <a:pPr marL="457200" indent="-457200">
              <a:buFontTx/>
              <a:buChar char="-"/>
            </a:pPr>
            <a:r>
              <a:rPr lang="en-US" sz="2800" dirty="0"/>
              <a:t>Motor Driver		        x1</a:t>
            </a:r>
          </a:p>
          <a:p>
            <a:pPr marL="457200" indent="-457200">
              <a:buFontTx/>
              <a:buChar char="-"/>
            </a:pPr>
            <a:r>
              <a:rPr lang="en-US" sz="2800" dirty="0"/>
              <a:t>Gear Motor		        x2</a:t>
            </a:r>
          </a:p>
          <a:p>
            <a:pPr marL="457200" indent="-457200">
              <a:buFontTx/>
              <a:buChar char="-"/>
            </a:pPr>
            <a:r>
              <a:rPr lang="en-US" sz="2800" dirty="0"/>
              <a:t>HC-06 Bluetooth Module   x1</a:t>
            </a:r>
          </a:p>
          <a:p>
            <a:pPr marL="457200" indent="-457200">
              <a:buFontTx/>
              <a:buChar char="-"/>
            </a:pPr>
            <a:r>
              <a:rPr lang="en-US" sz="2800" dirty="0"/>
              <a:t>Rubber Wheel	        x2</a:t>
            </a:r>
          </a:p>
          <a:p>
            <a:pPr marL="457200" indent="-457200">
              <a:buFontTx/>
              <a:buChar char="-"/>
            </a:pPr>
            <a:r>
              <a:rPr lang="en-US" sz="2800" dirty="0"/>
              <a:t>Caster Wheel		        x1</a:t>
            </a:r>
          </a:p>
        </p:txBody>
      </p:sp>
      <p:sp>
        <p:nvSpPr>
          <p:cNvPr id="12" name="Content Placeholder 2">
            <a:extLst>
              <a:ext uri="{FF2B5EF4-FFF2-40B4-BE49-F238E27FC236}">
                <a16:creationId xmlns:a16="http://schemas.microsoft.com/office/drawing/2014/main" id="{BFC896C3-9FD3-4895-AB3E-B0CE531E5C58}"/>
              </a:ext>
            </a:extLst>
          </p:cNvPr>
          <p:cNvSpPr txBox="1">
            <a:spLocks/>
          </p:cNvSpPr>
          <p:nvPr/>
        </p:nvSpPr>
        <p:spPr>
          <a:xfrm>
            <a:off x="6082992" y="1678855"/>
            <a:ext cx="3844245" cy="523220"/>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dirty="0"/>
              <a:t>Power supply</a:t>
            </a:r>
          </a:p>
        </p:txBody>
      </p:sp>
      <p:sp>
        <p:nvSpPr>
          <p:cNvPr id="4" name="TextBox 3">
            <a:extLst>
              <a:ext uri="{FF2B5EF4-FFF2-40B4-BE49-F238E27FC236}">
                <a16:creationId xmlns:a16="http://schemas.microsoft.com/office/drawing/2014/main" id="{B1D31DE7-2813-47B5-AB82-175321A30AC8}"/>
              </a:ext>
            </a:extLst>
          </p:cNvPr>
          <p:cNvSpPr txBox="1"/>
          <p:nvPr/>
        </p:nvSpPr>
        <p:spPr>
          <a:xfrm>
            <a:off x="6110579" y="2286000"/>
            <a:ext cx="5412827" cy="2246769"/>
          </a:xfrm>
          <a:prstGeom prst="rect">
            <a:avLst/>
          </a:prstGeom>
          <a:noFill/>
        </p:spPr>
        <p:txBody>
          <a:bodyPr wrap="square" rtlCol="0">
            <a:spAutoFit/>
          </a:bodyPr>
          <a:lstStyle/>
          <a:p>
            <a:pPr marL="457200" indent="-457200">
              <a:buFontTx/>
              <a:buChar char="-"/>
            </a:pPr>
            <a:r>
              <a:rPr lang="en-US" sz="2800" dirty="0"/>
              <a:t>Battery holder 2 slot	     x1</a:t>
            </a:r>
          </a:p>
          <a:p>
            <a:pPr marL="457200" indent="-457200">
              <a:buFontTx/>
              <a:buChar char="-"/>
            </a:pPr>
            <a:r>
              <a:rPr lang="en-US" sz="2800" dirty="0"/>
              <a:t>Battery 3.7v		     x2</a:t>
            </a:r>
          </a:p>
          <a:p>
            <a:pPr marL="457200" indent="-457200">
              <a:buFontTx/>
              <a:buChar char="-"/>
            </a:pPr>
            <a:r>
              <a:rPr lang="en-US" sz="2800" dirty="0"/>
              <a:t>Battery holder 6 slot        x1</a:t>
            </a:r>
          </a:p>
          <a:p>
            <a:pPr marL="457200" indent="-457200">
              <a:buFontTx/>
              <a:buChar char="-"/>
            </a:pPr>
            <a:r>
              <a:rPr lang="en-US" sz="2800" dirty="0"/>
              <a:t>Battery 1.5v		     x6</a:t>
            </a:r>
          </a:p>
          <a:p>
            <a:pPr marL="457200" indent="-457200">
              <a:buFontTx/>
              <a:buChar char="-"/>
            </a:pPr>
            <a:endParaRPr lang="en-US" sz="2800" dirty="0"/>
          </a:p>
        </p:txBody>
      </p:sp>
    </p:spTree>
    <p:extLst>
      <p:ext uri="{BB962C8B-B14F-4D97-AF65-F5344CB8AC3E}">
        <p14:creationId xmlns:p14="http://schemas.microsoft.com/office/powerpoint/2010/main" val="187579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FFC42C1-D069-4AC8-8A7E-40D6A2EBA7AA}"/>
              </a:ext>
            </a:extLst>
          </p:cNvPr>
          <p:cNvSpPr>
            <a:spLocks noGrp="1"/>
          </p:cNvSpPr>
          <p:nvPr>
            <p:ph sz="half" idx="1"/>
          </p:nvPr>
        </p:nvSpPr>
        <p:spPr>
          <a:xfrm>
            <a:off x="1808608" y="1066800"/>
            <a:ext cx="5257800" cy="523220"/>
          </a:xfrm>
        </p:spPr>
        <p:txBody>
          <a:bodyPr>
            <a:noAutofit/>
          </a:bodyPr>
          <a:lstStyle/>
          <a:p>
            <a:r>
              <a:rPr lang="en-US" dirty="0"/>
              <a:t>Addition components (optional)</a:t>
            </a:r>
          </a:p>
        </p:txBody>
      </p:sp>
      <p:sp>
        <p:nvSpPr>
          <p:cNvPr id="7" name="TextBox 6">
            <a:extLst>
              <a:ext uri="{FF2B5EF4-FFF2-40B4-BE49-F238E27FC236}">
                <a16:creationId xmlns:a16="http://schemas.microsoft.com/office/drawing/2014/main" id="{423C6763-7704-4E87-9F09-3A6A33FEB4CA}"/>
              </a:ext>
            </a:extLst>
          </p:cNvPr>
          <p:cNvSpPr txBox="1"/>
          <p:nvPr/>
        </p:nvSpPr>
        <p:spPr>
          <a:xfrm>
            <a:off x="1884808" y="1905000"/>
            <a:ext cx="5105400" cy="2246769"/>
          </a:xfrm>
          <a:prstGeom prst="rect">
            <a:avLst/>
          </a:prstGeom>
          <a:noFill/>
        </p:spPr>
        <p:txBody>
          <a:bodyPr wrap="square" rtlCol="0">
            <a:spAutoFit/>
          </a:bodyPr>
          <a:lstStyle/>
          <a:p>
            <a:pPr marL="457200" indent="-457200">
              <a:buFontTx/>
              <a:buChar char="-"/>
            </a:pPr>
            <a:r>
              <a:rPr lang="en-US" sz="2800" dirty="0"/>
              <a:t>I2C LCD		x1</a:t>
            </a:r>
          </a:p>
          <a:p>
            <a:pPr marL="457200" indent="-457200">
              <a:buFontTx/>
              <a:buChar char="-"/>
            </a:pPr>
            <a:r>
              <a:rPr lang="en-US" sz="2800" dirty="0"/>
              <a:t>LED			x4</a:t>
            </a:r>
          </a:p>
          <a:p>
            <a:pPr marL="457200" indent="-457200">
              <a:buFontTx/>
              <a:buChar char="-"/>
            </a:pPr>
            <a:r>
              <a:rPr lang="en-US" sz="2800" dirty="0"/>
              <a:t>Buzzer		x2</a:t>
            </a:r>
          </a:p>
          <a:p>
            <a:pPr marL="457200" indent="-457200">
              <a:buFontTx/>
              <a:buChar char="-"/>
            </a:pPr>
            <a:r>
              <a:rPr lang="en-US" sz="2800" dirty="0"/>
              <a:t>Mini Breadboard	x1</a:t>
            </a:r>
          </a:p>
          <a:p>
            <a:pPr marL="457200" indent="-457200">
              <a:buFontTx/>
              <a:buChar char="-"/>
            </a:pPr>
            <a:endParaRPr lang="en-US" sz="2800" dirty="0"/>
          </a:p>
        </p:txBody>
      </p:sp>
    </p:spTree>
    <p:extLst>
      <p:ext uri="{BB962C8B-B14F-4D97-AF65-F5344CB8AC3E}">
        <p14:creationId xmlns:p14="http://schemas.microsoft.com/office/powerpoint/2010/main" val="22725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F28064-9AAB-4A60-AE68-B7A9FAFCA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268" y="1251531"/>
            <a:ext cx="3124200" cy="1912691"/>
          </a:xfrm>
          <a:prstGeom prst="rect">
            <a:avLst/>
          </a:prstGeom>
        </p:spPr>
      </p:pic>
      <p:pic>
        <p:nvPicPr>
          <p:cNvPr id="10" name="Picture 9">
            <a:extLst>
              <a:ext uri="{FF2B5EF4-FFF2-40B4-BE49-F238E27FC236}">
                <a16:creationId xmlns:a16="http://schemas.microsoft.com/office/drawing/2014/main" id="{88982ACE-F4D2-4937-9F6B-C36357862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052" y="1031206"/>
            <a:ext cx="2862720" cy="2579027"/>
          </a:xfrm>
          <a:prstGeom prst="rect">
            <a:avLst/>
          </a:prstGeom>
        </p:spPr>
      </p:pic>
      <p:pic>
        <p:nvPicPr>
          <p:cNvPr id="12" name="Picture 11">
            <a:extLst>
              <a:ext uri="{FF2B5EF4-FFF2-40B4-BE49-F238E27FC236}">
                <a16:creationId xmlns:a16="http://schemas.microsoft.com/office/drawing/2014/main" id="{A1A5BB6C-3418-40B1-952E-495FB40EF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1594" y="966225"/>
            <a:ext cx="3365950" cy="2819400"/>
          </a:xfrm>
          <a:prstGeom prst="rect">
            <a:avLst/>
          </a:prstGeom>
        </p:spPr>
      </p:pic>
      <p:sp>
        <p:nvSpPr>
          <p:cNvPr id="13" name="Plus Sign 12">
            <a:extLst>
              <a:ext uri="{FF2B5EF4-FFF2-40B4-BE49-F238E27FC236}">
                <a16:creationId xmlns:a16="http://schemas.microsoft.com/office/drawing/2014/main" id="{27F50345-EA2B-4BE5-88A2-B451685E85C9}"/>
              </a:ext>
            </a:extLst>
          </p:cNvPr>
          <p:cNvSpPr/>
          <p:nvPr/>
        </p:nvSpPr>
        <p:spPr>
          <a:xfrm>
            <a:off x="3629807" y="1658639"/>
            <a:ext cx="1110741" cy="1062955"/>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4" name="Arrow: Right 13">
            <a:extLst>
              <a:ext uri="{FF2B5EF4-FFF2-40B4-BE49-F238E27FC236}">
                <a16:creationId xmlns:a16="http://schemas.microsoft.com/office/drawing/2014/main" id="{FF4ABA0C-027A-4875-95D3-DDEAFBB86C7B}"/>
              </a:ext>
            </a:extLst>
          </p:cNvPr>
          <p:cNvSpPr/>
          <p:nvPr/>
        </p:nvSpPr>
        <p:spPr>
          <a:xfrm flipV="1">
            <a:off x="7766921" y="1973643"/>
            <a:ext cx="914673" cy="71243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21" name="TextBox 20">
            <a:extLst>
              <a:ext uri="{FF2B5EF4-FFF2-40B4-BE49-F238E27FC236}">
                <a16:creationId xmlns:a16="http://schemas.microsoft.com/office/drawing/2014/main" id="{FC3D810B-EDB1-4BD4-9E46-F28CCE0D6F66}"/>
              </a:ext>
            </a:extLst>
          </p:cNvPr>
          <p:cNvSpPr txBox="1"/>
          <p:nvPr/>
        </p:nvSpPr>
        <p:spPr>
          <a:xfrm flipH="1">
            <a:off x="1065212" y="609600"/>
            <a:ext cx="2240281" cy="523220"/>
          </a:xfrm>
          <a:prstGeom prst="rect">
            <a:avLst/>
          </a:prstGeom>
          <a:noFill/>
        </p:spPr>
        <p:txBody>
          <a:bodyPr wrap="square" rtlCol="0">
            <a:spAutoFit/>
          </a:bodyPr>
          <a:lstStyle/>
          <a:p>
            <a:r>
              <a:rPr lang="en-US" sz="2800" dirty="0"/>
              <a:t>Arduino UNO</a:t>
            </a:r>
          </a:p>
        </p:txBody>
      </p:sp>
      <p:sp>
        <p:nvSpPr>
          <p:cNvPr id="22" name="TextBox 21">
            <a:extLst>
              <a:ext uri="{FF2B5EF4-FFF2-40B4-BE49-F238E27FC236}">
                <a16:creationId xmlns:a16="http://schemas.microsoft.com/office/drawing/2014/main" id="{1031D97F-C7D8-4EB4-A1B5-0A83BEDDBA83}"/>
              </a:ext>
            </a:extLst>
          </p:cNvPr>
          <p:cNvSpPr txBox="1"/>
          <p:nvPr/>
        </p:nvSpPr>
        <p:spPr>
          <a:xfrm flipH="1">
            <a:off x="5364237" y="609600"/>
            <a:ext cx="2282109" cy="523220"/>
          </a:xfrm>
          <a:prstGeom prst="rect">
            <a:avLst/>
          </a:prstGeom>
          <a:noFill/>
        </p:spPr>
        <p:txBody>
          <a:bodyPr wrap="square" rtlCol="0">
            <a:spAutoFit/>
          </a:bodyPr>
          <a:lstStyle/>
          <a:p>
            <a:r>
              <a:rPr lang="en-US" sz="2800" dirty="0"/>
              <a:t>Proto-shield</a:t>
            </a:r>
          </a:p>
        </p:txBody>
      </p:sp>
      <p:sp>
        <p:nvSpPr>
          <p:cNvPr id="23" name="TextBox 22">
            <a:extLst>
              <a:ext uri="{FF2B5EF4-FFF2-40B4-BE49-F238E27FC236}">
                <a16:creationId xmlns:a16="http://schemas.microsoft.com/office/drawing/2014/main" id="{51E26494-4670-4EF0-964E-5AF28AB672CB}"/>
              </a:ext>
            </a:extLst>
          </p:cNvPr>
          <p:cNvSpPr txBox="1"/>
          <p:nvPr/>
        </p:nvSpPr>
        <p:spPr>
          <a:xfrm>
            <a:off x="212652" y="3610233"/>
            <a:ext cx="3943648" cy="2123658"/>
          </a:xfrm>
          <a:prstGeom prst="rect">
            <a:avLst/>
          </a:prstGeom>
          <a:noFill/>
        </p:spPr>
        <p:txBody>
          <a:bodyPr wrap="square" rtlCol="0">
            <a:spAutoFit/>
          </a:bodyPr>
          <a:lstStyle/>
          <a:p>
            <a:r>
              <a:rPr lang="en-US" sz="2200" dirty="0"/>
              <a:t>Arduino Uno is a microcontroller board based on the ATmega328P. The Arduino UNO board is used for an electronics project and mostly preferred by the beginners. </a:t>
            </a:r>
          </a:p>
        </p:txBody>
      </p:sp>
      <p:sp>
        <p:nvSpPr>
          <p:cNvPr id="24" name="TextBox 23">
            <a:extLst>
              <a:ext uri="{FF2B5EF4-FFF2-40B4-BE49-F238E27FC236}">
                <a16:creationId xmlns:a16="http://schemas.microsoft.com/office/drawing/2014/main" id="{6FBAA095-0107-4A22-A6F8-6C426D51BD00}"/>
              </a:ext>
            </a:extLst>
          </p:cNvPr>
          <p:cNvSpPr txBox="1"/>
          <p:nvPr/>
        </p:nvSpPr>
        <p:spPr>
          <a:xfrm>
            <a:off x="4613636" y="3619377"/>
            <a:ext cx="3411263" cy="1446550"/>
          </a:xfrm>
          <a:prstGeom prst="rect">
            <a:avLst/>
          </a:prstGeom>
          <a:noFill/>
        </p:spPr>
        <p:txBody>
          <a:bodyPr wrap="square" rtlCol="0">
            <a:spAutoFit/>
          </a:bodyPr>
          <a:lstStyle/>
          <a:p>
            <a:r>
              <a:rPr lang="en-US" sz="2200" dirty="0"/>
              <a:t>Shields are pieces of hardware that sit on top of your Arduino, often to give it a specific purpose.</a:t>
            </a:r>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1349</TotalTime>
  <Words>700</Words>
  <Application>Microsoft Office PowerPoint</Application>
  <PresentationFormat>Custom</PresentationFormat>
  <Paragraphs>144</Paragraphs>
  <Slides>27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AA-Khmer-AngDaunPov</vt:lpstr>
      <vt:lpstr>Adobe Caslon Pro Bold</vt:lpstr>
      <vt:lpstr>Arial</vt:lpstr>
      <vt:lpstr>Calibri</vt:lpstr>
      <vt:lpstr>typonine sans regular</vt:lpstr>
      <vt:lpstr>Tech 16x9</vt:lpstr>
      <vt:lpstr>PowerPoint Presentation</vt:lpstr>
      <vt:lpstr>CONTENTS:</vt:lpstr>
      <vt:lpstr>1.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KORNG SAMNANG</dc:creator>
  <cp:lastModifiedBy>KORNG SAMNANG</cp:lastModifiedBy>
  <cp:revision>121</cp:revision>
  <dcterms:created xsi:type="dcterms:W3CDTF">2022-08-16T06:23:53Z</dcterms:created>
  <dcterms:modified xsi:type="dcterms:W3CDTF">2022-08-30T09:10:15Z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